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28"/>
  </p:notesMasterIdLst>
  <p:handoutMasterIdLst>
    <p:handoutMasterId r:id="rId29"/>
  </p:handoutMasterIdLst>
  <p:sldIdLst>
    <p:sldId id="359" r:id="rId2"/>
    <p:sldId id="379" r:id="rId3"/>
    <p:sldId id="380" r:id="rId4"/>
    <p:sldId id="381" r:id="rId5"/>
    <p:sldId id="382" r:id="rId6"/>
    <p:sldId id="383" r:id="rId7"/>
    <p:sldId id="384" r:id="rId8"/>
    <p:sldId id="385" r:id="rId9"/>
    <p:sldId id="386" r:id="rId10"/>
    <p:sldId id="387" r:id="rId11"/>
    <p:sldId id="388" r:id="rId12"/>
    <p:sldId id="389" r:id="rId13"/>
    <p:sldId id="390" r:id="rId14"/>
    <p:sldId id="391" r:id="rId15"/>
    <p:sldId id="392" r:id="rId16"/>
    <p:sldId id="393" r:id="rId17"/>
    <p:sldId id="394" r:id="rId18"/>
    <p:sldId id="396" r:id="rId19"/>
    <p:sldId id="397" r:id="rId20"/>
    <p:sldId id="401" r:id="rId21"/>
    <p:sldId id="395" r:id="rId22"/>
    <p:sldId id="398" r:id="rId23"/>
    <p:sldId id="399" r:id="rId24"/>
    <p:sldId id="400" r:id="rId25"/>
    <p:sldId id="402" r:id="rId26"/>
    <p:sldId id="356" r:id="rId2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68">
          <p15:clr>
            <a:srgbClr val="A4A3A4"/>
          </p15:clr>
        </p15:guide>
        <p15:guide id="4" pos="768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99FF"/>
    <a:srgbClr val="FF66FF"/>
    <a:srgbClr val="99CCFF"/>
    <a:srgbClr val="66CC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Помірний стиль 1 –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Помірний стиль 2 –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Помірний стиль 2 –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Помірний стиль 2 –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ітлий стиль 2 –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38B1855-1B75-4FBE-930C-398BA8C253C6}" styleName="Стиль із теми 2 –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Темний стиль 2 –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ий стиль 2 –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81" autoAdjust="0"/>
    <p:restoredTop sz="94599" autoAdjust="0"/>
  </p:normalViewPr>
  <p:slideViewPr>
    <p:cSldViewPr>
      <p:cViewPr varScale="1">
        <p:scale>
          <a:sx n="103" d="100"/>
          <a:sy n="103" d="100"/>
        </p:scale>
        <p:origin x="-378" y="-96"/>
      </p:cViewPr>
      <p:guideLst>
        <p:guide orient="horz" pos="2160"/>
        <p:guide pos="2880"/>
        <p:guide pos="3168"/>
        <p:guide pos="7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3" d="100"/>
          <a:sy n="43" d="100"/>
        </p:scale>
        <p:origin x="-142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B0131A-6D89-4335-940D-C723D2538A2E}" type="doc">
      <dgm:prSet loTypeId="urn:microsoft.com/office/officeart/2005/8/layout/funnel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CF16CC0C-8162-406A-9612-49B55EF27D54}">
      <dgm:prSet phldrT="[Текст]" custT="1"/>
      <dgm:spPr/>
      <dgm:t>
        <a:bodyPr/>
        <a:lstStyle/>
        <a:p>
          <a:r>
            <a:rPr lang="uk-UA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Сімейне виховання</a:t>
          </a:r>
        </a:p>
      </dgm:t>
    </dgm:pt>
    <dgm:pt modelId="{2FBFF8CE-20E2-4E37-BBB3-55DFB9BC78CC}" type="parTrans" cxnId="{AA66A3A5-AFF9-4F3E-B035-ECE68D0D408C}">
      <dgm:prSet/>
      <dgm:spPr/>
      <dgm:t>
        <a:bodyPr/>
        <a:lstStyle/>
        <a:p>
          <a:endParaRPr lang="uk-UA"/>
        </a:p>
      </dgm:t>
    </dgm:pt>
    <dgm:pt modelId="{3FD44899-8BC2-445F-9CAB-3D9086D6E3C9}" type="sibTrans" cxnId="{AA66A3A5-AFF9-4F3E-B035-ECE68D0D408C}">
      <dgm:prSet/>
      <dgm:spPr/>
      <dgm:t>
        <a:bodyPr/>
        <a:lstStyle/>
        <a:p>
          <a:endParaRPr lang="uk-UA"/>
        </a:p>
      </dgm:t>
    </dgm:pt>
    <dgm:pt modelId="{FBD9C4A5-63A3-47B1-9E2F-4F17FDDA1841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Суспільна виховання</a:t>
          </a:r>
        </a:p>
      </dgm:t>
    </dgm:pt>
    <dgm:pt modelId="{07F9D697-297A-4F28-AC1E-652D092550CE}" type="parTrans" cxnId="{0F6BF79D-8AFF-4A1D-888D-FD2BFB6AF207}">
      <dgm:prSet/>
      <dgm:spPr/>
      <dgm:t>
        <a:bodyPr/>
        <a:lstStyle/>
        <a:p>
          <a:endParaRPr lang="uk-UA"/>
        </a:p>
      </dgm:t>
    </dgm:pt>
    <dgm:pt modelId="{5C749050-095D-48E0-B766-6913908A1763}" type="sibTrans" cxnId="{0F6BF79D-8AFF-4A1D-888D-FD2BFB6AF207}">
      <dgm:prSet/>
      <dgm:spPr/>
      <dgm:t>
        <a:bodyPr/>
        <a:lstStyle/>
        <a:p>
          <a:endParaRPr lang="uk-UA"/>
        </a:p>
      </dgm:t>
    </dgm:pt>
    <dgm:pt modelId="{849EE792-B4D1-4317-A3EE-12F1232B7A6A}">
      <dgm:prSet custT="1"/>
      <dgm:spPr/>
      <dgm:t>
        <a:bodyPr/>
        <a:lstStyle/>
        <a:p>
          <a:r>
            <a:rPr lang="uk-UA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Дошкільна </a:t>
          </a:r>
          <a:r>
            <a:rPr lang="uk-UA" sz="28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освіта – самостійна система, </a:t>
          </a:r>
          <a:r>
            <a:rPr lang="uk-UA" sz="2800" b="1" dirty="0" err="1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обов</a:t>
          </a:r>
          <a:r>
            <a:rPr lang="en-US" sz="28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’</a:t>
          </a:r>
          <a:r>
            <a:rPr lang="uk-UA" sz="2800" b="1" dirty="0" err="1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язкова</a:t>
          </a:r>
          <a:r>
            <a:rPr lang="uk-UA" sz="28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складова освіти в Україні </a:t>
          </a:r>
          <a:endParaRPr lang="uk-UA" sz="2800" b="1" dirty="0">
            <a:solidFill>
              <a:srgbClr val="002060"/>
            </a:solidFill>
          </a:endParaRPr>
        </a:p>
      </dgm:t>
    </dgm:pt>
    <dgm:pt modelId="{501AA223-B351-4113-AE67-F2C826369711}" type="sibTrans" cxnId="{5F4B06CF-8FD0-4056-BB12-92A1E438BCE0}">
      <dgm:prSet/>
      <dgm:spPr/>
      <dgm:t>
        <a:bodyPr/>
        <a:lstStyle/>
        <a:p>
          <a:endParaRPr lang="uk-UA"/>
        </a:p>
      </dgm:t>
    </dgm:pt>
    <dgm:pt modelId="{F1A8738F-8710-44EB-ABE2-950AA44BFA58}" type="parTrans" cxnId="{5F4B06CF-8FD0-4056-BB12-92A1E438BCE0}">
      <dgm:prSet/>
      <dgm:spPr/>
      <dgm:t>
        <a:bodyPr/>
        <a:lstStyle/>
        <a:p>
          <a:endParaRPr lang="uk-UA"/>
        </a:p>
      </dgm:t>
    </dgm:pt>
    <dgm:pt modelId="{ED04D203-24B0-477A-8B90-30591BDF8374}" type="pres">
      <dgm:prSet presAssocID="{13B0131A-6D89-4335-940D-C723D2538A2E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2FBCAC-8238-4D36-B539-46179CC2AAB3}" type="pres">
      <dgm:prSet presAssocID="{13B0131A-6D89-4335-940D-C723D2538A2E}" presName="ellipse" presStyleLbl="trBgShp" presStyleIdx="0" presStyleCnt="1" custLinFactNeighborX="-2588" custLinFactNeighborY="12190"/>
      <dgm:spPr/>
    </dgm:pt>
    <dgm:pt modelId="{4054990F-5847-4B1B-ADB6-CE8D708AC723}" type="pres">
      <dgm:prSet presAssocID="{13B0131A-6D89-4335-940D-C723D2538A2E}" presName="arrow1" presStyleLbl="fgShp" presStyleIdx="0" presStyleCnt="1" custScaleX="77321" custScaleY="325245" custLinFactY="-24352" custLinFactNeighborX="23594" custLinFactNeighborY="-100000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1">
            <a:lumMod val="75000"/>
          </a:schemeClr>
        </a:solidFill>
        <a:ln/>
      </dgm:spPr>
      <dgm:t>
        <a:bodyPr/>
        <a:lstStyle/>
        <a:p>
          <a:endParaRPr lang="ru-RU"/>
        </a:p>
      </dgm:t>
    </dgm:pt>
    <dgm:pt modelId="{2B0A103E-495F-46BD-90AF-5797BC71E2CD}" type="pres">
      <dgm:prSet presAssocID="{13B0131A-6D89-4335-940D-C723D2538A2E}" presName="rectangle" presStyleLbl="revTx" presStyleIdx="0" presStyleCnt="1" custScaleX="200000" custLinFactNeighborX="-33075" custLinFactNeighborY="89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BA60D3-3399-4AD8-BFB5-BE8E2832D0F1}" type="pres">
      <dgm:prSet presAssocID="{FBD9C4A5-63A3-47B1-9E2F-4F17FDDA1841}" presName="item1" presStyleLbl="node1" presStyleIdx="0" presStyleCnt="2" custScaleX="142909" custScaleY="113821" custLinFactNeighborX="4311" custLinFactNeighborY="-6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DEBD16-216F-47F9-9CED-D408E5350952}" type="pres">
      <dgm:prSet presAssocID="{849EE792-B4D1-4317-A3EE-12F1232B7A6A}" presName="item2" presStyleLbl="node1" presStyleIdx="1" presStyleCnt="2" custScaleX="147422" custScaleY="114974" custLinFactNeighborX="8824" custLinFactNeighborY="-7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21DCDB-8657-4DF3-B8C7-0BC503271C43}" type="pres">
      <dgm:prSet presAssocID="{13B0131A-6D89-4335-940D-C723D2538A2E}" presName="funnel" presStyleLbl="trAlignAcc1" presStyleIdx="0" presStyleCnt="1" custScaleX="105203" custScaleY="79283" custLinFactNeighborX="5362" custLinFactNeighborY="-8796"/>
      <dgm:spPr/>
    </dgm:pt>
  </dgm:ptLst>
  <dgm:cxnLst>
    <dgm:cxn modelId="{1ABBC0CB-9B17-4275-9ED3-6DDEDFD6D091}" type="presOf" srcId="{CF16CC0C-8162-406A-9612-49B55EF27D54}" destId="{18DEBD16-216F-47F9-9CED-D408E5350952}" srcOrd="0" destOrd="0" presId="urn:microsoft.com/office/officeart/2005/8/layout/funnel1"/>
    <dgm:cxn modelId="{AD16CB6F-69FB-4C8A-892D-13F056E7F779}" type="presOf" srcId="{13B0131A-6D89-4335-940D-C723D2538A2E}" destId="{ED04D203-24B0-477A-8B90-30591BDF8374}" srcOrd="0" destOrd="0" presId="urn:microsoft.com/office/officeart/2005/8/layout/funnel1"/>
    <dgm:cxn modelId="{5F4B06CF-8FD0-4056-BB12-92A1E438BCE0}" srcId="{13B0131A-6D89-4335-940D-C723D2538A2E}" destId="{849EE792-B4D1-4317-A3EE-12F1232B7A6A}" srcOrd="2" destOrd="0" parTransId="{F1A8738F-8710-44EB-ABE2-950AA44BFA58}" sibTransId="{501AA223-B351-4113-AE67-F2C826369711}"/>
    <dgm:cxn modelId="{0F6BF79D-8AFF-4A1D-888D-FD2BFB6AF207}" srcId="{13B0131A-6D89-4335-940D-C723D2538A2E}" destId="{FBD9C4A5-63A3-47B1-9E2F-4F17FDDA1841}" srcOrd="1" destOrd="0" parTransId="{07F9D697-297A-4F28-AC1E-652D092550CE}" sibTransId="{5C749050-095D-48E0-B766-6913908A1763}"/>
    <dgm:cxn modelId="{92D57300-FB92-468D-8FBA-E00B511D2BF1}" type="presOf" srcId="{FBD9C4A5-63A3-47B1-9E2F-4F17FDDA1841}" destId="{8CBA60D3-3399-4AD8-BFB5-BE8E2832D0F1}" srcOrd="0" destOrd="0" presId="urn:microsoft.com/office/officeart/2005/8/layout/funnel1"/>
    <dgm:cxn modelId="{AA66A3A5-AFF9-4F3E-B035-ECE68D0D408C}" srcId="{13B0131A-6D89-4335-940D-C723D2538A2E}" destId="{CF16CC0C-8162-406A-9612-49B55EF27D54}" srcOrd="0" destOrd="0" parTransId="{2FBFF8CE-20E2-4E37-BBB3-55DFB9BC78CC}" sibTransId="{3FD44899-8BC2-445F-9CAB-3D9086D6E3C9}"/>
    <dgm:cxn modelId="{A89D6B74-5BF8-4A3F-AB92-68A52EAD0E81}" type="presOf" srcId="{849EE792-B4D1-4317-A3EE-12F1232B7A6A}" destId="{2B0A103E-495F-46BD-90AF-5797BC71E2CD}" srcOrd="0" destOrd="0" presId="urn:microsoft.com/office/officeart/2005/8/layout/funnel1"/>
    <dgm:cxn modelId="{9971C0BE-B314-4A36-93BB-2E1B1581871F}" type="presParOf" srcId="{ED04D203-24B0-477A-8B90-30591BDF8374}" destId="{502FBCAC-8238-4D36-B539-46179CC2AAB3}" srcOrd="0" destOrd="0" presId="urn:microsoft.com/office/officeart/2005/8/layout/funnel1"/>
    <dgm:cxn modelId="{82229587-E66E-41F8-A4DB-48B3933D656D}" type="presParOf" srcId="{ED04D203-24B0-477A-8B90-30591BDF8374}" destId="{4054990F-5847-4B1B-ADB6-CE8D708AC723}" srcOrd="1" destOrd="0" presId="urn:microsoft.com/office/officeart/2005/8/layout/funnel1"/>
    <dgm:cxn modelId="{5C163BD8-4835-4484-8BFF-D5D8C879FD60}" type="presParOf" srcId="{ED04D203-24B0-477A-8B90-30591BDF8374}" destId="{2B0A103E-495F-46BD-90AF-5797BC71E2CD}" srcOrd="2" destOrd="0" presId="urn:microsoft.com/office/officeart/2005/8/layout/funnel1"/>
    <dgm:cxn modelId="{A44C8D6B-1B42-40B8-823E-B4B844AF2DE0}" type="presParOf" srcId="{ED04D203-24B0-477A-8B90-30591BDF8374}" destId="{8CBA60D3-3399-4AD8-BFB5-BE8E2832D0F1}" srcOrd="3" destOrd="0" presId="urn:microsoft.com/office/officeart/2005/8/layout/funnel1"/>
    <dgm:cxn modelId="{6A19A4DC-F830-4779-AD46-80FCF61790B3}" type="presParOf" srcId="{ED04D203-24B0-477A-8B90-30591BDF8374}" destId="{18DEBD16-216F-47F9-9CED-D408E5350952}" srcOrd="4" destOrd="0" presId="urn:microsoft.com/office/officeart/2005/8/layout/funnel1"/>
    <dgm:cxn modelId="{D3D1B57E-DB43-46AD-B274-92DDC99DE7A4}" type="presParOf" srcId="{ED04D203-24B0-477A-8B90-30591BDF8374}" destId="{1721DCDB-8657-4DF3-B8C7-0BC503271C43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6346F8-4ACB-4D8D-B48E-DC8C1366426F}" type="doc">
      <dgm:prSet loTypeId="urn:microsoft.com/office/officeart/2005/8/layout/pyramid2" loCatId="list" qsTypeId="urn:microsoft.com/office/officeart/2005/8/quickstyle/simple1" qsCatId="simple" csTypeId="urn:microsoft.com/office/officeart/2005/8/colors/colorful2" csCatId="colorful" phldr="1"/>
      <dgm:spPr/>
    </dgm:pt>
    <dgm:pt modelId="{14AC94E8-896D-4C29-BDC0-9449A35A983B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Слухання музики</a:t>
          </a:r>
        </a:p>
      </dgm:t>
    </dgm:pt>
    <dgm:pt modelId="{25D522C0-7A21-4466-93FB-F3F860EF20F6}" type="parTrans" cxnId="{3293E994-E0DC-44CB-B59C-3B2DF4BF2071}">
      <dgm:prSet/>
      <dgm:spPr/>
      <dgm:t>
        <a:bodyPr/>
        <a:lstStyle/>
        <a:p>
          <a:endParaRPr lang="uk-UA"/>
        </a:p>
      </dgm:t>
    </dgm:pt>
    <dgm:pt modelId="{8EB1B145-4003-470A-B2AD-5A49B00A0B1B}" type="sibTrans" cxnId="{3293E994-E0DC-44CB-B59C-3B2DF4BF2071}">
      <dgm:prSet/>
      <dgm:spPr/>
      <dgm:t>
        <a:bodyPr/>
        <a:lstStyle/>
        <a:p>
          <a:endParaRPr lang="uk-UA"/>
        </a:p>
      </dgm:t>
    </dgm:pt>
    <dgm:pt modelId="{EC5D34F8-A841-42AE-9097-D38AAAF309E6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Співи</a:t>
          </a:r>
        </a:p>
      </dgm:t>
    </dgm:pt>
    <dgm:pt modelId="{BD9DA5E1-88C9-41F2-86C3-9CD4AA87F4B4}" type="parTrans" cxnId="{DBB76DBF-4092-438A-904F-9476C111A4BE}">
      <dgm:prSet/>
      <dgm:spPr/>
      <dgm:t>
        <a:bodyPr/>
        <a:lstStyle/>
        <a:p>
          <a:endParaRPr lang="uk-UA"/>
        </a:p>
      </dgm:t>
    </dgm:pt>
    <dgm:pt modelId="{1928EA51-9483-4F6A-9538-7EA00C4EF55E}" type="sibTrans" cxnId="{DBB76DBF-4092-438A-904F-9476C111A4BE}">
      <dgm:prSet/>
      <dgm:spPr/>
      <dgm:t>
        <a:bodyPr/>
        <a:lstStyle/>
        <a:p>
          <a:endParaRPr lang="uk-UA"/>
        </a:p>
      </dgm:t>
    </dgm:pt>
    <dgm:pt modelId="{8CE06694-8632-44D8-8B83-19ACC1DC4BD3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Рухи під музику </a:t>
          </a:r>
        </a:p>
      </dgm:t>
    </dgm:pt>
    <dgm:pt modelId="{453764D4-43CE-4D4B-B4F6-26A7CD4DC898}" type="parTrans" cxnId="{9AFF210B-250B-4F85-BCD0-676D301CB7C5}">
      <dgm:prSet/>
      <dgm:spPr/>
      <dgm:t>
        <a:bodyPr/>
        <a:lstStyle/>
        <a:p>
          <a:endParaRPr lang="uk-UA"/>
        </a:p>
      </dgm:t>
    </dgm:pt>
    <dgm:pt modelId="{BF488FA5-4318-480F-AB01-4020965E977D}" type="sibTrans" cxnId="{9AFF210B-250B-4F85-BCD0-676D301CB7C5}">
      <dgm:prSet/>
      <dgm:spPr/>
      <dgm:t>
        <a:bodyPr/>
        <a:lstStyle/>
        <a:p>
          <a:endParaRPr lang="uk-UA"/>
        </a:p>
      </dgm:t>
    </dgm:pt>
    <dgm:pt modelId="{A7A8B217-DF2B-4C38-BD4A-E7752BE6EC5B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Гра на дитячих музичних інструментах</a:t>
          </a:r>
        </a:p>
      </dgm:t>
    </dgm:pt>
    <dgm:pt modelId="{C04578D0-C785-4180-AE17-EA20743208CE}" type="parTrans" cxnId="{41335062-3F99-4FFC-8A65-44AF76089643}">
      <dgm:prSet/>
      <dgm:spPr/>
      <dgm:t>
        <a:bodyPr/>
        <a:lstStyle/>
        <a:p>
          <a:endParaRPr lang="uk-UA"/>
        </a:p>
      </dgm:t>
    </dgm:pt>
    <dgm:pt modelId="{AC14872B-B9FE-420B-8E40-02D9AD44F08C}" type="sibTrans" cxnId="{41335062-3F99-4FFC-8A65-44AF76089643}">
      <dgm:prSet/>
      <dgm:spPr/>
      <dgm:t>
        <a:bodyPr/>
        <a:lstStyle/>
        <a:p>
          <a:endParaRPr lang="uk-UA"/>
        </a:p>
      </dgm:t>
    </dgm:pt>
    <dgm:pt modelId="{83923593-9561-47AA-8C2D-315FE13B1295}" type="pres">
      <dgm:prSet presAssocID="{1C6346F8-4ACB-4D8D-B48E-DC8C1366426F}" presName="compositeShape" presStyleCnt="0">
        <dgm:presLayoutVars>
          <dgm:dir/>
          <dgm:resizeHandles/>
        </dgm:presLayoutVars>
      </dgm:prSet>
      <dgm:spPr/>
    </dgm:pt>
    <dgm:pt modelId="{1A9B3B66-48E3-4359-A2BE-9190E0BB778F}" type="pres">
      <dgm:prSet presAssocID="{1C6346F8-4ACB-4D8D-B48E-DC8C1366426F}" presName="pyramid" presStyleLbl="node1" presStyleIdx="0" presStyleCnt="1" custLinFactNeighborX="-1043"/>
      <dgm:spPr>
        <a:solidFill>
          <a:srgbClr val="FF66FF"/>
        </a:solidFill>
      </dgm:spPr>
    </dgm:pt>
    <dgm:pt modelId="{C462EEA6-3A21-4DD7-954B-5B92F962398D}" type="pres">
      <dgm:prSet presAssocID="{1C6346F8-4ACB-4D8D-B48E-DC8C1366426F}" presName="theList" presStyleCnt="0"/>
      <dgm:spPr/>
    </dgm:pt>
    <dgm:pt modelId="{BF9598BF-2133-47A0-A012-9D09D3A48E95}" type="pres">
      <dgm:prSet presAssocID="{14AC94E8-896D-4C29-BDC0-9449A35A983B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966D2E-4226-4B86-8FA9-24744B3C6283}" type="pres">
      <dgm:prSet presAssocID="{14AC94E8-896D-4C29-BDC0-9449A35A983B}" presName="aSpace" presStyleCnt="0"/>
      <dgm:spPr/>
    </dgm:pt>
    <dgm:pt modelId="{45CA83B9-3299-46C9-9764-69239CFB5248}" type="pres">
      <dgm:prSet presAssocID="{EC5D34F8-A841-42AE-9097-D38AAAF309E6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C19B96-CF6A-484B-A415-69F2F3DFC378}" type="pres">
      <dgm:prSet presAssocID="{EC5D34F8-A841-42AE-9097-D38AAAF309E6}" presName="aSpace" presStyleCnt="0"/>
      <dgm:spPr/>
    </dgm:pt>
    <dgm:pt modelId="{E401D9F8-667A-4B4C-BC05-11F0CF691889}" type="pres">
      <dgm:prSet presAssocID="{8CE06694-8632-44D8-8B83-19ACC1DC4BD3}" presName="aNode" presStyleLbl="fgAcc1" presStyleIdx="2" presStyleCnt="4" custLinFactNeighborX="419" custLinFactNeighborY="-59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D18EA5-DF6E-408A-A7B7-D1625B2ED732}" type="pres">
      <dgm:prSet presAssocID="{8CE06694-8632-44D8-8B83-19ACC1DC4BD3}" presName="aSpace" presStyleCnt="0"/>
      <dgm:spPr/>
    </dgm:pt>
    <dgm:pt modelId="{2F573762-3E49-4ACA-B793-9F4385B8EA39}" type="pres">
      <dgm:prSet presAssocID="{A7A8B217-DF2B-4C38-BD4A-E7752BE6EC5B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6F7560-2B4E-4E0E-8B96-54D19B3BFDEC}" type="pres">
      <dgm:prSet presAssocID="{A7A8B217-DF2B-4C38-BD4A-E7752BE6EC5B}" presName="aSpace" presStyleCnt="0"/>
      <dgm:spPr/>
    </dgm:pt>
  </dgm:ptLst>
  <dgm:cxnLst>
    <dgm:cxn modelId="{8FD2EE89-6CDA-4F3B-A8ED-B7A69EF576BC}" type="presOf" srcId="{14AC94E8-896D-4C29-BDC0-9449A35A983B}" destId="{BF9598BF-2133-47A0-A012-9D09D3A48E95}" srcOrd="0" destOrd="0" presId="urn:microsoft.com/office/officeart/2005/8/layout/pyramid2"/>
    <dgm:cxn modelId="{BD489ED2-0B88-4518-A9E6-A3DB4B6C618B}" type="presOf" srcId="{8CE06694-8632-44D8-8B83-19ACC1DC4BD3}" destId="{E401D9F8-667A-4B4C-BC05-11F0CF691889}" srcOrd="0" destOrd="0" presId="urn:microsoft.com/office/officeart/2005/8/layout/pyramid2"/>
    <dgm:cxn modelId="{5C0A2DBB-3C5B-4B3E-BD88-2927DD0A982A}" type="presOf" srcId="{A7A8B217-DF2B-4C38-BD4A-E7752BE6EC5B}" destId="{2F573762-3E49-4ACA-B793-9F4385B8EA39}" srcOrd="0" destOrd="0" presId="urn:microsoft.com/office/officeart/2005/8/layout/pyramid2"/>
    <dgm:cxn modelId="{41335062-3F99-4FFC-8A65-44AF76089643}" srcId="{1C6346F8-4ACB-4D8D-B48E-DC8C1366426F}" destId="{A7A8B217-DF2B-4C38-BD4A-E7752BE6EC5B}" srcOrd="3" destOrd="0" parTransId="{C04578D0-C785-4180-AE17-EA20743208CE}" sibTransId="{AC14872B-B9FE-420B-8E40-02D9AD44F08C}"/>
    <dgm:cxn modelId="{756813C3-6D28-4FFD-93A8-35A34AED2EBD}" type="presOf" srcId="{1C6346F8-4ACB-4D8D-B48E-DC8C1366426F}" destId="{83923593-9561-47AA-8C2D-315FE13B1295}" srcOrd="0" destOrd="0" presId="urn:microsoft.com/office/officeart/2005/8/layout/pyramid2"/>
    <dgm:cxn modelId="{D90A6141-16F4-4CFD-900A-2BD94F4379ED}" type="presOf" srcId="{EC5D34F8-A841-42AE-9097-D38AAAF309E6}" destId="{45CA83B9-3299-46C9-9764-69239CFB5248}" srcOrd="0" destOrd="0" presId="urn:microsoft.com/office/officeart/2005/8/layout/pyramid2"/>
    <dgm:cxn modelId="{DBB76DBF-4092-438A-904F-9476C111A4BE}" srcId="{1C6346F8-4ACB-4D8D-B48E-DC8C1366426F}" destId="{EC5D34F8-A841-42AE-9097-D38AAAF309E6}" srcOrd="1" destOrd="0" parTransId="{BD9DA5E1-88C9-41F2-86C3-9CD4AA87F4B4}" sibTransId="{1928EA51-9483-4F6A-9538-7EA00C4EF55E}"/>
    <dgm:cxn modelId="{9AFF210B-250B-4F85-BCD0-676D301CB7C5}" srcId="{1C6346F8-4ACB-4D8D-B48E-DC8C1366426F}" destId="{8CE06694-8632-44D8-8B83-19ACC1DC4BD3}" srcOrd="2" destOrd="0" parTransId="{453764D4-43CE-4D4B-B4F6-26A7CD4DC898}" sibTransId="{BF488FA5-4318-480F-AB01-4020965E977D}"/>
    <dgm:cxn modelId="{3293E994-E0DC-44CB-B59C-3B2DF4BF2071}" srcId="{1C6346F8-4ACB-4D8D-B48E-DC8C1366426F}" destId="{14AC94E8-896D-4C29-BDC0-9449A35A983B}" srcOrd="0" destOrd="0" parTransId="{25D522C0-7A21-4466-93FB-F3F860EF20F6}" sibTransId="{8EB1B145-4003-470A-B2AD-5A49B00A0B1B}"/>
    <dgm:cxn modelId="{DF4107B2-DBAE-45FF-A952-F4C2BF210F19}" type="presParOf" srcId="{83923593-9561-47AA-8C2D-315FE13B1295}" destId="{1A9B3B66-48E3-4359-A2BE-9190E0BB778F}" srcOrd="0" destOrd="0" presId="urn:microsoft.com/office/officeart/2005/8/layout/pyramid2"/>
    <dgm:cxn modelId="{6A23C230-C108-42BC-B483-ADAA5010B574}" type="presParOf" srcId="{83923593-9561-47AA-8C2D-315FE13B1295}" destId="{C462EEA6-3A21-4DD7-954B-5B92F962398D}" srcOrd="1" destOrd="0" presId="urn:microsoft.com/office/officeart/2005/8/layout/pyramid2"/>
    <dgm:cxn modelId="{F03A7173-C332-4DE0-8754-01E64E9B9D6C}" type="presParOf" srcId="{C462EEA6-3A21-4DD7-954B-5B92F962398D}" destId="{BF9598BF-2133-47A0-A012-9D09D3A48E95}" srcOrd="0" destOrd="0" presId="urn:microsoft.com/office/officeart/2005/8/layout/pyramid2"/>
    <dgm:cxn modelId="{EB466F9E-751F-43AA-852C-331448A01C11}" type="presParOf" srcId="{C462EEA6-3A21-4DD7-954B-5B92F962398D}" destId="{3D966D2E-4226-4B86-8FA9-24744B3C6283}" srcOrd="1" destOrd="0" presId="urn:microsoft.com/office/officeart/2005/8/layout/pyramid2"/>
    <dgm:cxn modelId="{50665E23-46FF-4A47-9F41-E8B36F871060}" type="presParOf" srcId="{C462EEA6-3A21-4DD7-954B-5B92F962398D}" destId="{45CA83B9-3299-46C9-9764-69239CFB5248}" srcOrd="2" destOrd="0" presId="urn:microsoft.com/office/officeart/2005/8/layout/pyramid2"/>
    <dgm:cxn modelId="{5A229673-0884-475A-8886-347CC8BEF5A2}" type="presParOf" srcId="{C462EEA6-3A21-4DD7-954B-5B92F962398D}" destId="{8DC19B96-CF6A-484B-A415-69F2F3DFC378}" srcOrd="3" destOrd="0" presId="urn:microsoft.com/office/officeart/2005/8/layout/pyramid2"/>
    <dgm:cxn modelId="{4B5F8379-EC71-4EC6-A81B-BFD46D491FE8}" type="presParOf" srcId="{C462EEA6-3A21-4DD7-954B-5B92F962398D}" destId="{E401D9F8-667A-4B4C-BC05-11F0CF691889}" srcOrd="4" destOrd="0" presId="urn:microsoft.com/office/officeart/2005/8/layout/pyramid2"/>
    <dgm:cxn modelId="{88450960-8523-48FE-AD9A-B20E1754ED7B}" type="presParOf" srcId="{C462EEA6-3A21-4DD7-954B-5B92F962398D}" destId="{81D18EA5-DF6E-408A-A7B7-D1625B2ED732}" srcOrd="5" destOrd="0" presId="urn:microsoft.com/office/officeart/2005/8/layout/pyramid2"/>
    <dgm:cxn modelId="{09D99001-3835-4FDD-9369-D0D28640DBD4}" type="presParOf" srcId="{C462EEA6-3A21-4DD7-954B-5B92F962398D}" destId="{2F573762-3E49-4ACA-B793-9F4385B8EA39}" srcOrd="6" destOrd="0" presId="urn:microsoft.com/office/officeart/2005/8/layout/pyramid2"/>
    <dgm:cxn modelId="{96EA842C-5DE7-4AD3-95EC-FE7993E626AB}" type="presParOf" srcId="{C462EEA6-3A21-4DD7-954B-5B92F962398D}" destId="{606F7560-2B4E-4E0E-8B96-54D19B3BFDEC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EFA29E-C1B2-423A-A45B-1380403C1C15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FFA032E3-FEA0-48D1-AE22-1CD3553226E7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uk-UA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використання різноманітних видів доступної дітям діяльності (предметна, зображувальна, </a:t>
          </a:r>
          <a:r>
            <a:rPr lang="uk-UA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мовна</a:t>
          </a:r>
          <a:r>
            <a:rPr lang="uk-UA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), під час проведення музичних занять з використанням різноманітних ігор</a:t>
          </a:r>
        </a:p>
      </dgm:t>
    </dgm:pt>
    <dgm:pt modelId="{C7E80984-32D8-48EF-9C4E-D01F7C17115D}" type="parTrans" cxnId="{707C0549-1F92-4835-B5A7-A9A78171D973}">
      <dgm:prSet/>
      <dgm:spPr/>
      <dgm:t>
        <a:bodyPr/>
        <a:lstStyle/>
        <a:p>
          <a:endParaRPr lang="uk-UA"/>
        </a:p>
      </dgm:t>
    </dgm:pt>
    <dgm:pt modelId="{A7EBCA0E-9B1A-45A4-B1DD-0473EB4D2FB0}" type="sibTrans" cxnId="{707C0549-1F92-4835-B5A7-A9A78171D973}">
      <dgm:prSet/>
      <dgm:spPr/>
      <dgm:t>
        <a:bodyPr/>
        <a:lstStyle/>
        <a:p>
          <a:endParaRPr lang="uk-UA"/>
        </a:p>
      </dgm:t>
    </dgm:pt>
    <dgm:pt modelId="{7B8EC674-1FF7-46FA-85DD-BF9B47A9002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uk-UA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широке впровадження навичок та вмінь, набутих дітьми під час музичного виховання з метою їх удосконалення, не тільки в зміст різних занять, а й у побут дітей</a:t>
          </a:r>
        </a:p>
      </dgm:t>
    </dgm:pt>
    <dgm:pt modelId="{81CFF90C-6804-48A4-B687-EE7A57B2DA6A}" type="parTrans" cxnId="{757AD66C-946C-40D4-8313-DBA1F3CEA7B9}">
      <dgm:prSet/>
      <dgm:spPr/>
      <dgm:t>
        <a:bodyPr/>
        <a:lstStyle/>
        <a:p>
          <a:endParaRPr lang="uk-UA"/>
        </a:p>
      </dgm:t>
    </dgm:pt>
    <dgm:pt modelId="{4BA0BF34-0B8C-4913-8FE3-8A58F04BBCF0}" type="sibTrans" cxnId="{757AD66C-946C-40D4-8313-DBA1F3CEA7B9}">
      <dgm:prSet/>
      <dgm:spPr/>
      <dgm:t>
        <a:bodyPr/>
        <a:lstStyle/>
        <a:p>
          <a:endParaRPr lang="uk-UA"/>
        </a:p>
      </dgm:t>
    </dgm:pt>
    <dgm:pt modelId="{89184572-018B-4BB3-B92B-BFDA5E541AB4}" type="pres">
      <dgm:prSet presAssocID="{0DEFA29E-C1B2-423A-A45B-1380403C1C15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C3C5E7A-A757-477F-88CE-97DB7F990426}" type="pres">
      <dgm:prSet presAssocID="{0DEFA29E-C1B2-423A-A45B-1380403C1C15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341874-BF49-4D06-A967-19A5456F7D7E}" type="pres">
      <dgm:prSet presAssocID="{0DEFA29E-C1B2-423A-A45B-1380403C1C15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E1DE63E1-0DCD-4961-8553-FABC592B8312}" type="pres">
      <dgm:prSet presAssocID="{0DEFA29E-C1B2-423A-A45B-1380403C1C15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F24077-1DF5-4848-BAAF-DE9EA0C0BFE5}" type="pres">
      <dgm:prSet presAssocID="{0DEFA29E-C1B2-423A-A45B-1380403C1C15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63AB3B88-E4B6-48BA-969D-EFAEDA86AC9C}" type="pres">
      <dgm:prSet presAssocID="{0DEFA29E-C1B2-423A-A45B-1380403C1C15}" presName="TopArrow" presStyleLbl="node1" presStyleIdx="0" presStyleCnt="2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  <dgm:pt modelId="{9ECC982A-D07C-4F27-903E-CA55F7C05C99}" type="pres">
      <dgm:prSet presAssocID="{0DEFA29E-C1B2-423A-A45B-1380403C1C15}" presName="BottomArrow" presStyleLbl="node1" presStyleIdx="1" presStyleCnt="2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</dgm:pt>
  </dgm:ptLst>
  <dgm:cxnLst>
    <dgm:cxn modelId="{055E4DC6-4EBA-4340-AD74-8DE37DA3D24C}" type="presOf" srcId="{7B8EC674-1FF7-46FA-85DD-BF9B47A9002D}" destId="{E1DE63E1-0DCD-4961-8553-FABC592B8312}" srcOrd="0" destOrd="0" presId="urn:microsoft.com/office/officeart/2009/layout/ReverseList"/>
    <dgm:cxn modelId="{5EF75417-B948-4CF1-8BE0-37082066F0CE}" type="presOf" srcId="{0DEFA29E-C1B2-423A-A45B-1380403C1C15}" destId="{89184572-018B-4BB3-B92B-BFDA5E541AB4}" srcOrd="0" destOrd="0" presId="urn:microsoft.com/office/officeart/2009/layout/ReverseList"/>
    <dgm:cxn modelId="{D4756C20-CC27-4DBE-ACC9-19732A495672}" type="presOf" srcId="{FFA032E3-FEA0-48D1-AE22-1CD3553226E7}" destId="{46341874-BF49-4D06-A967-19A5456F7D7E}" srcOrd="1" destOrd="0" presId="urn:microsoft.com/office/officeart/2009/layout/ReverseList"/>
    <dgm:cxn modelId="{757AD66C-946C-40D4-8313-DBA1F3CEA7B9}" srcId="{0DEFA29E-C1B2-423A-A45B-1380403C1C15}" destId="{7B8EC674-1FF7-46FA-85DD-BF9B47A9002D}" srcOrd="1" destOrd="0" parTransId="{81CFF90C-6804-48A4-B687-EE7A57B2DA6A}" sibTransId="{4BA0BF34-0B8C-4913-8FE3-8A58F04BBCF0}"/>
    <dgm:cxn modelId="{89B59A18-DAC5-470B-93C1-CFC0F8B83929}" type="presOf" srcId="{7B8EC674-1FF7-46FA-85DD-BF9B47A9002D}" destId="{D8F24077-1DF5-4848-BAAF-DE9EA0C0BFE5}" srcOrd="1" destOrd="0" presId="urn:microsoft.com/office/officeart/2009/layout/ReverseList"/>
    <dgm:cxn modelId="{707C0549-1F92-4835-B5A7-A9A78171D973}" srcId="{0DEFA29E-C1B2-423A-A45B-1380403C1C15}" destId="{FFA032E3-FEA0-48D1-AE22-1CD3553226E7}" srcOrd="0" destOrd="0" parTransId="{C7E80984-32D8-48EF-9C4E-D01F7C17115D}" sibTransId="{A7EBCA0E-9B1A-45A4-B1DD-0473EB4D2FB0}"/>
    <dgm:cxn modelId="{5F95FD86-E312-4DF6-90C0-8AA72D837C0F}" type="presOf" srcId="{FFA032E3-FEA0-48D1-AE22-1CD3553226E7}" destId="{DC3C5E7A-A757-477F-88CE-97DB7F990426}" srcOrd="0" destOrd="0" presId="urn:microsoft.com/office/officeart/2009/layout/ReverseList"/>
    <dgm:cxn modelId="{01C889F8-6752-45D4-BF07-F1058CD782E1}" type="presParOf" srcId="{89184572-018B-4BB3-B92B-BFDA5E541AB4}" destId="{DC3C5E7A-A757-477F-88CE-97DB7F990426}" srcOrd="0" destOrd="0" presId="urn:microsoft.com/office/officeart/2009/layout/ReverseList"/>
    <dgm:cxn modelId="{92FF8E2E-6EA5-4961-BEFD-8AF176894AA6}" type="presParOf" srcId="{89184572-018B-4BB3-B92B-BFDA5E541AB4}" destId="{46341874-BF49-4D06-A967-19A5456F7D7E}" srcOrd="1" destOrd="0" presId="urn:microsoft.com/office/officeart/2009/layout/ReverseList"/>
    <dgm:cxn modelId="{6C8554DE-AF31-4C11-A31E-856A7A2EB462}" type="presParOf" srcId="{89184572-018B-4BB3-B92B-BFDA5E541AB4}" destId="{E1DE63E1-0DCD-4961-8553-FABC592B8312}" srcOrd="2" destOrd="0" presId="urn:microsoft.com/office/officeart/2009/layout/ReverseList"/>
    <dgm:cxn modelId="{30EE4776-DEF3-4B00-820C-CCC068E67093}" type="presParOf" srcId="{89184572-018B-4BB3-B92B-BFDA5E541AB4}" destId="{D8F24077-1DF5-4848-BAAF-DE9EA0C0BFE5}" srcOrd="3" destOrd="0" presId="urn:microsoft.com/office/officeart/2009/layout/ReverseList"/>
    <dgm:cxn modelId="{A3E97DC6-92C8-414A-A280-5291EB7C172C}" type="presParOf" srcId="{89184572-018B-4BB3-B92B-BFDA5E541AB4}" destId="{63AB3B88-E4B6-48BA-969D-EFAEDA86AC9C}" srcOrd="4" destOrd="0" presId="urn:microsoft.com/office/officeart/2009/layout/ReverseList"/>
    <dgm:cxn modelId="{DBF8EDC6-8424-4E54-8AD8-0CA7BE14E690}" type="presParOf" srcId="{89184572-018B-4BB3-B92B-BFDA5E541AB4}" destId="{9ECC982A-D07C-4F27-903E-CA55F7C05C99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2FBCAC-8238-4D36-B539-46179CC2AAB3}">
      <dsp:nvSpPr>
        <dsp:cNvPr id="0" name=""/>
        <dsp:cNvSpPr/>
      </dsp:nvSpPr>
      <dsp:spPr>
        <a:xfrm>
          <a:off x="1319821" y="233962"/>
          <a:ext cx="3276600" cy="1137920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54990F-5847-4B1B-ADB6-CE8D708AC723}">
      <dsp:nvSpPr>
        <dsp:cNvPr id="0" name=""/>
        <dsp:cNvSpPr/>
      </dsp:nvSpPr>
      <dsp:spPr>
        <a:xfrm>
          <a:off x="2952327" y="1918565"/>
          <a:ext cx="490988" cy="1321795"/>
        </a:xfrm>
        <a:prstGeom prst="downArrow">
          <a:avLst/>
        </a:prstGeom>
        <a:solidFill>
          <a:schemeClr val="accent1">
            <a:lumMod val="75000"/>
          </a:schemeClr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2B0A103E-495F-46BD-90AF-5797BC71E2CD}">
      <dsp:nvSpPr>
        <dsp:cNvPr id="0" name=""/>
        <dsp:cNvSpPr/>
      </dsp:nvSpPr>
      <dsp:spPr>
        <a:xfrm>
          <a:off x="0" y="3301999"/>
          <a:ext cx="6096000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Дошкільна </a:t>
          </a:r>
          <a:r>
            <a:rPr lang="uk-UA" sz="2800" b="1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освіта – самостійна система, </a:t>
          </a:r>
          <a:r>
            <a:rPr lang="uk-UA" sz="2800" b="1" kern="1200" dirty="0" err="1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обов</a:t>
          </a:r>
          <a:r>
            <a:rPr lang="en-US" sz="2800" b="1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’</a:t>
          </a:r>
          <a:r>
            <a:rPr lang="uk-UA" sz="2800" b="1" kern="1200" dirty="0" err="1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язкова</a:t>
          </a:r>
          <a:r>
            <a:rPr lang="uk-UA" sz="2800" b="1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складова освіти в Україні </a:t>
          </a:r>
          <a:endParaRPr lang="uk-UA" sz="2800" b="1" kern="1200" dirty="0">
            <a:solidFill>
              <a:srgbClr val="002060"/>
            </a:solidFill>
          </a:endParaRPr>
        </a:p>
      </dsp:txBody>
      <dsp:txXfrm>
        <a:off x="0" y="3301999"/>
        <a:ext cx="6096000" cy="762000"/>
      </dsp:txXfrm>
    </dsp:sp>
    <dsp:sp modelId="{8CBA60D3-3399-4AD8-BFB5-BE8E2832D0F1}">
      <dsp:nvSpPr>
        <dsp:cNvPr id="0" name=""/>
        <dsp:cNvSpPr/>
      </dsp:nvSpPr>
      <dsp:spPr>
        <a:xfrm>
          <a:off x="2399929" y="1170057"/>
          <a:ext cx="1633449" cy="1300974"/>
        </a:xfrm>
        <a:prstGeom prst="ellipse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Суспільна виховання</a:t>
          </a:r>
        </a:p>
      </dsp:txBody>
      <dsp:txXfrm>
        <a:off x="2639142" y="1360580"/>
        <a:ext cx="1155023" cy="919928"/>
      </dsp:txXfrm>
    </dsp:sp>
    <dsp:sp modelId="{18DEBD16-216F-47F9-9CED-D408E5350952}">
      <dsp:nvSpPr>
        <dsp:cNvPr id="0" name=""/>
        <dsp:cNvSpPr/>
      </dsp:nvSpPr>
      <dsp:spPr>
        <a:xfrm>
          <a:off x="1607841" y="368966"/>
          <a:ext cx="1685033" cy="1314152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Сімейне виховання</a:t>
          </a:r>
        </a:p>
      </dsp:txBody>
      <dsp:txXfrm>
        <a:off x="1854608" y="561419"/>
        <a:ext cx="1191499" cy="929246"/>
      </dsp:txXfrm>
    </dsp:sp>
    <dsp:sp modelId="{1721DCDB-8657-4DF3-B8C7-0BC503271C43}">
      <dsp:nvSpPr>
        <dsp:cNvPr id="0" name=""/>
        <dsp:cNvSpPr/>
      </dsp:nvSpPr>
      <dsp:spPr>
        <a:xfrm>
          <a:off x="1368163" y="0"/>
          <a:ext cx="3741018" cy="225544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9B3B66-48E3-4359-A2BE-9190E0BB778F}">
      <dsp:nvSpPr>
        <dsp:cNvPr id="0" name=""/>
        <dsp:cNvSpPr/>
      </dsp:nvSpPr>
      <dsp:spPr>
        <a:xfrm>
          <a:off x="900627" y="0"/>
          <a:ext cx="5472608" cy="5472608"/>
        </a:xfrm>
        <a:prstGeom prst="triangle">
          <a:avLst/>
        </a:prstGeom>
        <a:solidFill>
          <a:srgbClr val="FF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9598BF-2133-47A0-A012-9D09D3A48E95}">
      <dsp:nvSpPr>
        <dsp:cNvPr id="0" name=""/>
        <dsp:cNvSpPr/>
      </dsp:nvSpPr>
      <dsp:spPr>
        <a:xfrm>
          <a:off x="3694010" y="547795"/>
          <a:ext cx="3557195" cy="972670"/>
        </a:xfrm>
        <a:prstGeom prst="round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Слухання музики</a:t>
          </a:r>
        </a:p>
      </dsp:txBody>
      <dsp:txXfrm>
        <a:off x="3741492" y="595277"/>
        <a:ext cx="3462231" cy="877706"/>
      </dsp:txXfrm>
    </dsp:sp>
    <dsp:sp modelId="{45CA83B9-3299-46C9-9764-69239CFB5248}">
      <dsp:nvSpPr>
        <dsp:cNvPr id="0" name=""/>
        <dsp:cNvSpPr/>
      </dsp:nvSpPr>
      <dsp:spPr>
        <a:xfrm>
          <a:off x="3694010" y="1642049"/>
          <a:ext cx="3557195" cy="972670"/>
        </a:xfrm>
        <a:prstGeom prst="round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Співи</a:t>
          </a:r>
        </a:p>
      </dsp:txBody>
      <dsp:txXfrm>
        <a:off x="3741492" y="1689531"/>
        <a:ext cx="3462231" cy="877706"/>
      </dsp:txXfrm>
    </dsp:sp>
    <dsp:sp modelId="{E401D9F8-667A-4B4C-BC05-11F0CF691889}">
      <dsp:nvSpPr>
        <dsp:cNvPr id="0" name=""/>
        <dsp:cNvSpPr/>
      </dsp:nvSpPr>
      <dsp:spPr>
        <a:xfrm>
          <a:off x="3708915" y="2664295"/>
          <a:ext cx="3557195" cy="972670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Рухи під музику </a:t>
          </a:r>
        </a:p>
      </dsp:txBody>
      <dsp:txXfrm>
        <a:off x="3756397" y="2711777"/>
        <a:ext cx="3462231" cy="877706"/>
      </dsp:txXfrm>
    </dsp:sp>
    <dsp:sp modelId="{2F573762-3E49-4ACA-B793-9F4385B8EA39}">
      <dsp:nvSpPr>
        <dsp:cNvPr id="0" name=""/>
        <dsp:cNvSpPr/>
      </dsp:nvSpPr>
      <dsp:spPr>
        <a:xfrm>
          <a:off x="3694010" y="3830558"/>
          <a:ext cx="3557195" cy="972670"/>
        </a:xfrm>
        <a:prstGeom prst="round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Гра на дитячих музичних інструментах</a:t>
          </a:r>
        </a:p>
      </dsp:txBody>
      <dsp:txXfrm>
        <a:off x="3741492" y="3878040"/>
        <a:ext cx="3462231" cy="8777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341874-BF49-4D06-A967-19A5456F7D7E}">
      <dsp:nvSpPr>
        <dsp:cNvPr id="0" name=""/>
        <dsp:cNvSpPr/>
      </dsp:nvSpPr>
      <dsp:spPr>
        <a:xfrm rot="16200000">
          <a:off x="1487346" y="1705263"/>
          <a:ext cx="3610927" cy="2206659"/>
        </a:xfrm>
        <a:prstGeom prst="round2SameRect">
          <a:avLst>
            <a:gd name="adj1" fmla="val 16670"/>
            <a:gd name="adj2" fmla="val 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8580" tIns="114300" rIns="102870" bIns="11430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використання різноманітних видів доступної дітям діяльності (предметна, зображувальна, </a:t>
          </a:r>
          <a:r>
            <a:rPr lang="uk-UA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мовна</a:t>
          </a:r>
          <a:r>
            <a:rPr lang="uk-UA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), під час проведення музичних занять з використанням різноманітних ігор</a:t>
          </a:r>
        </a:p>
      </dsp:txBody>
      <dsp:txXfrm rot="5400000">
        <a:off x="2297220" y="1110869"/>
        <a:ext cx="2098919" cy="3395447"/>
      </dsp:txXfrm>
    </dsp:sp>
    <dsp:sp modelId="{D8F24077-1DF5-4848-BAAF-DE9EA0C0BFE5}">
      <dsp:nvSpPr>
        <dsp:cNvPr id="0" name=""/>
        <dsp:cNvSpPr/>
      </dsp:nvSpPr>
      <dsp:spPr>
        <a:xfrm rot="5400000">
          <a:off x="3794206" y="1705263"/>
          <a:ext cx="3610927" cy="2206659"/>
        </a:xfrm>
        <a:prstGeom prst="round2SameRect">
          <a:avLst>
            <a:gd name="adj1" fmla="val 16670"/>
            <a:gd name="adj2" fmla="val 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2870" tIns="114300" rIns="68580" bIns="11430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широке впровадження навичок та вмінь, набутих дітьми під час музичного виховання з метою їх удосконалення, не тільки в зміст різних занять, а й у побут дітей</a:t>
          </a:r>
        </a:p>
      </dsp:txBody>
      <dsp:txXfrm rot="-5400000">
        <a:off x="4496340" y="1110869"/>
        <a:ext cx="2098919" cy="3395447"/>
      </dsp:txXfrm>
    </dsp:sp>
    <dsp:sp modelId="{63AB3B88-E4B6-48BA-969D-EFAEDA86AC9C}">
      <dsp:nvSpPr>
        <dsp:cNvPr id="0" name=""/>
        <dsp:cNvSpPr/>
      </dsp:nvSpPr>
      <dsp:spPr>
        <a:xfrm>
          <a:off x="3292584" y="0"/>
          <a:ext cx="2306859" cy="2306747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  <dsp:sp modelId="{9ECC982A-D07C-4F27-903E-CA55F7C05C99}">
      <dsp:nvSpPr>
        <dsp:cNvPr id="0" name=""/>
        <dsp:cNvSpPr/>
      </dsp:nvSpPr>
      <dsp:spPr>
        <a:xfrm rot="10800000">
          <a:off x="3292584" y="3309876"/>
          <a:ext cx="2306859" cy="2306747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kumimoji="1" sz="1200">
                <a:effectLst>
                  <a:outerShdw blurRad="38100" dist="38100" dir="2700000" algn="tl">
                    <a:srgbClr val="C0C0C0"/>
                  </a:outerShdw>
                </a:effectLst>
                <a:latin typeface="굴림" pitchFamily="50" charset="-127"/>
              </a:defRPr>
            </a:lvl1pPr>
          </a:lstStyle>
          <a:p>
            <a:endParaRPr lang="it-IT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kumimoji="1" sz="1200">
                <a:effectLst>
                  <a:outerShdw blurRad="38100" dist="38100" dir="2700000" algn="tl">
                    <a:srgbClr val="C0C0C0"/>
                  </a:outerShdw>
                </a:effectLst>
                <a:latin typeface="굴림" pitchFamily="50" charset="-127"/>
              </a:defRPr>
            </a:lvl1pPr>
          </a:lstStyle>
          <a:p>
            <a:endParaRPr lang="it-IT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latinLnBrk="1">
              <a:defRPr kumimoji="1" sz="1200">
                <a:effectLst>
                  <a:outerShdw blurRad="38100" dist="38100" dir="2700000" algn="tl">
                    <a:srgbClr val="C0C0C0"/>
                  </a:outerShdw>
                </a:effectLst>
                <a:latin typeface="굴림" pitchFamily="50" charset="-127"/>
              </a:defRPr>
            </a:lvl1pPr>
          </a:lstStyle>
          <a:p>
            <a:endParaRPr lang="it-IT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latinLnBrk="1">
              <a:defRPr kumimoji="1" sz="1200">
                <a:effectLst>
                  <a:outerShdw blurRad="38100" dist="38100" dir="2700000" algn="tl">
                    <a:srgbClr val="C0C0C0"/>
                  </a:outerShdw>
                </a:effectLst>
                <a:latin typeface="굴림" pitchFamily="50" charset="-127"/>
              </a:defRPr>
            </a:lvl1pPr>
          </a:lstStyle>
          <a:p>
            <a:fld id="{52193AD1-8F3E-437D-A414-F9D36B19410B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446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kumimoji="1" sz="1200">
                <a:latin typeface="Times New Roman" pitchFamily="18" charset="0"/>
              </a:defRPr>
            </a:lvl1pPr>
          </a:lstStyle>
          <a:p>
            <a:endParaRPr lang="it-IT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kumimoji="1" sz="1200">
                <a:latin typeface="Times New Roman" pitchFamily="18" charset="0"/>
              </a:defRPr>
            </a:lvl1pPr>
          </a:lstStyle>
          <a:p>
            <a:endParaRPr lang="it-IT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latinLnBrk="1">
              <a:defRPr kumimoji="1" sz="1200">
                <a:latin typeface="Times New Roman" pitchFamily="18" charset="0"/>
              </a:defRPr>
            </a:lvl1pPr>
          </a:lstStyle>
          <a:p>
            <a:endParaRPr lang="it-IT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latinLnBrk="1">
              <a:defRPr kumimoji="1" sz="1200">
                <a:latin typeface="Times New Roman" pitchFamily="18" charset="0"/>
              </a:defRPr>
            </a:lvl1pPr>
          </a:lstStyle>
          <a:p>
            <a:fld id="{8153B0CD-6AE5-4A96-A084-6AB707E5A36D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3068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DF2551A-6150-44A2-A81E-7D517B8CE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="" xmlns:a16="http://schemas.microsoft.com/office/drawing/2014/main" id="{9DD781EA-1388-4354-8E32-C11DFC2C9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AFDA381E-F2BD-4395-8701-A5F555B93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C09768B2-E29F-48A6-8E7A-003230FC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3FCD2685-2CA4-443E-B9D9-6D5C890E3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FB1F-5D1D-4E51-9290-6C50A36E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959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0AF8F6-9D86-4471-B86C-331CC4467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="" xmlns:a16="http://schemas.microsoft.com/office/drawing/2014/main" id="{E12A960D-7FA0-4EB6-8B97-397205E80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18906119-1C58-455B-861E-E95B35CA2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C0C18D10-4016-4E27-8DEA-B6951CD4E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02CC774D-9BB8-4558-A196-4C18E051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FB1F-5D1D-4E51-9290-6C50A36E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770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="" xmlns:a16="http://schemas.microsoft.com/office/drawing/2014/main" id="{592C0630-DBE4-4C67-9463-071D884975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="" xmlns:a16="http://schemas.microsoft.com/office/drawing/2014/main" id="{4050E658-2B41-46DB-A7BB-5871A52D4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B0384BDC-651E-4607-A036-C84620189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ECA042AD-9D33-489E-AFBD-EF99F6494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A1426B07-4475-47A6-AD7A-E74F85F8C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FB1F-5D1D-4E51-9290-6C50A36E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380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25B722-BB15-4D12-9ED1-79FE3B57A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1FF7471A-A543-4475-87F1-96433830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96AF2BFE-89C5-42C1-B01C-350C3E8CA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F740517E-485D-475D-A7F6-C84A5AF3B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2872480C-0954-47EF-B87A-E22D6F2C4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FB1F-5D1D-4E51-9290-6C50A36E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208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EFE012-48B4-4295-84AF-D605A6103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CD8E9F37-B07A-4DDF-9754-BADAD1631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23A4BA1C-9992-46FA-8F96-17C9F4A4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783A9157-6989-4BE8-AF9E-5EEAD6EE9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D2E29E2B-A1CB-44E7-B551-23D7A0481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FB1F-5D1D-4E51-9290-6C50A36E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010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E1B147-4C69-474F-9FBE-E80F445BE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2450396F-0938-44ED-96B6-3D8DFA40F7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="" xmlns:a16="http://schemas.microsoft.com/office/drawing/2014/main" id="{DB8C7540-1F8C-4D47-8AC6-DAADB784C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="" xmlns:a16="http://schemas.microsoft.com/office/drawing/2014/main" id="{D4C4D039-6733-4B2D-BEA1-D1D905B45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="" xmlns:a16="http://schemas.microsoft.com/office/drawing/2014/main" id="{C8B0083C-CCAE-4BA4-8BDE-59DD9AADA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="" xmlns:a16="http://schemas.microsoft.com/office/drawing/2014/main" id="{7361EB0B-71C3-4AF6-A101-7315F2A66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FB1F-5D1D-4E51-9290-6C50A36E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31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C321D8A-D4E4-4BBD-8DBE-65FF4D7CE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2EBDB790-6205-4161-BC68-46E696F2E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="" xmlns:a16="http://schemas.microsoft.com/office/drawing/2014/main" id="{B678350C-1246-48C6-BCF1-C7C37026E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="" xmlns:a16="http://schemas.microsoft.com/office/drawing/2014/main" id="{E982769D-51AE-4E5D-9B3E-4E6B566CA9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="" xmlns:a16="http://schemas.microsoft.com/office/drawing/2014/main" id="{597B82AD-0275-4B40-B4C1-61A84186EA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="" xmlns:a16="http://schemas.microsoft.com/office/drawing/2014/main" id="{257959E5-8BA0-45E4-A0C6-BEB0EE5FD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="" xmlns:a16="http://schemas.microsoft.com/office/drawing/2014/main" id="{A23B0182-23F9-499B-AB06-D948E4260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="" xmlns:a16="http://schemas.microsoft.com/office/drawing/2014/main" id="{238B6B5E-4F07-4432-BD08-E5158B269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FB1F-5D1D-4E51-9290-6C50A36E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802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AE9DB4-ED16-4CC0-B969-B5C34B8FE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="" xmlns:a16="http://schemas.microsoft.com/office/drawing/2014/main" id="{D5FE8B11-9BB8-43E2-BE54-833575B9F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="" xmlns:a16="http://schemas.microsoft.com/office/drawing/2014/main" id="{414EEE13-CF76-4002-8C20-9191E90DE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="" xmlns:a16="http://schemas.microsoft.com/office/drawing/2014/main" id="{16EF13FC-BF28-47DC-A947-2408FB7F1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FB1F-5D1D-4E51-9290-6C50A36E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888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="" xmlns:a16="http://schemas.microsoft.com/office/drawing/2014/main" id="{856BBBDA-B45B-4F3D-82BE-F561838EF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="" xmlns:a16="http://schemas.microsoft.com/office/drawing/2014/main" id="{F1CB6111-61C0-4165-997F-3689F0C7E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="" xmlns:a16="http://schemas.microsoft.com/office/drawing/2014/main" id="{718DDF13-DF02-4C54-9553-E5C92BAE5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FB1F-5D1D-4E51-9290-6C50A36E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20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DD19AA-7C1F-4657-8938-425FDAB4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984B1C61-2FFD-40FD-8259-3EB51967C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="" xmlns:a16="http://schemas.microsoft.com/office/drawing/2014/main" id="{59D85E76-339E-4F1C-82A8-4DA70577A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="" xmlns:a16="http://schemas.microsoft.com/office/drawing/2014/main" id="{312A6E30-A482-48E5-95E0-9EC1037A6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="" xmlns:a16="http://schemas.microsoft.com/office/drawing/2014/main" id="{31641AE4-1B66-4D55-BACF-246353AF9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="" xmlns:a16="http://schemas.microsoft.com/office/drawing/2014/main" id="{EEF38B67-20F7-4727-82A7-88FA1224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FB1F-5D1D-4E51-9290-6C50A36E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081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1FAC58-982C-47E1-AD9E-9E877D394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="" xmlns:a16="http://schemas.microsoft.com/office/drawing/2014/main" id="{BE217039-9EE9-4298-BD5E-960919428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uk-UA"/>
              <a:t>Клацніть піктограму, щоб додати зображення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="" xmlns:a16="http://schemas.microsoft.com/office/drawing/2014/main" id="{0331372C-BCBC-4E25-BA6A-BBDFA4013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="" xmlns:a16="http://schemas.microsoft.com/office/drawing/2014/main" id="{03CDE858-F0AB-47E1-AA23-C71F9976B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="" xmlns:a16="http://schemas.microsoft.com/office/drawing/2014/main" id="{FA16300F-1A33-4460-8365-2C1D7A143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="" xmlns:a16="http://schemas.microsoft.com/office/drawing/2014/main" id="{1F10C748-F1C6-4E3B-BE03-C81F64125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3FB1F-5D1D-4E51-9290-6C50A36E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49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="" xmlns:a16="http://schemas.microsoft.com/office/drawing/2014/main" id="{C152F582-A1F6-4031-B253-F6737E1B7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35A6911A-29C8-4ED8-8E5F-FCC70FE34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0B64C358-A19B-4748-ABF6-6013B714E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F71EB494-F344-49DE-9C24-F153E8DBE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39C1D18F-BFC5-4F7E-BFB0-763D50145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3FB1F-5D1D-4E51-9290-6C50A36E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07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etis\Downloads\Ekr_ZPRPP_kursy (1).png">
            <a:extLst>
              <a:ext uri="{FF2B5EF4-FFF2-40B4-BE49-F238E27FC236}">
                <a16:creationId xmlns="" xmlns:a16="http://schemas.microsoft.com/office/drawing/2014/main" id="{983C0C8B-20B7-46A8-8B5D-EA1D13725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410"/>
            <a:ext cx="46482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95480E9-7123-4BE9-BFB8-B1B1F47748C2}"/>
              </a:ext>
            </a:extLst>
          </p:cNvPr>
          <p:cNvSpPr txBox="1"/>
          <p:nvPr/>
        </p:nvSpPr>
        <p:spPr>
          <a:xfrm>
            <a:off x="1115616" y="5133724"/>
            <a:ext cx="5770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Спікер – консультант КУ «ЦПРПП ВМР» Лариса Бондарчук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6A5D296-9524-4679-89F9-B18B67244A64}"/>
              </a:ext>
            </a:extLst>
          </p:cNvPr>
          <p:cNvSpPr txBox="1"/>
          <p:nvPr/>
        </p:nvSpPr>
        <p:spPr>
          <a:xfrm>
            <a:off x="348991" y="1268760"/>
            <a:ext cx="8446018" cy="236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b="1" i="1" kern="0" spc="-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ПРАКТИЧНИЙ СЕМІНАР ДЛЯ</a:t>
            </a:r>
            <a:r>
              <a:rPr kumimoji="0" lang="ru-RU" sz="1600" b="1" i="1" u="none" strike="noStrike" kern="0" cap="none" spc="-1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СЛУХАЧІВ </a:t>
            </a:r>
            <a:r>
              <a:rPr lang="ru-RU" sz="1600" b="1" i="1" kern="0" spc="-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kumimoji="0" lang="ru-RU" sz="1600" b="1" i="1" u="none" strike="noStrike" kern="0" cap="none" spc="-1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ІСЬКОЇ  ШКОЛИ МОЛОДОГО  МАЙСТРА</a:t>
            </a:r>
            <a:endParaRPr kumimoji="0" lang="ru-RU" sz="1600" b="1" i="1" u="none" strike="noStrike" kern="0" cap="none" spc="-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kern="0" spc="-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КАМЕРТОН»  - </a:t>
            </a:r>
            <a:r>
              <a:rPr lang="ru-RU" sz="2000" kern="0" spc="-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молоді</a:t>
            </a:r>
            <a:r>
              <a:rPr lang="ru-RU" sz="2000" kern="0" spc="-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kern="0" cap="none" spc="-10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керівники</a:t>
            </a:r>
            <a:r>
              <a:rPr kumimoji="0" lang="ru-RU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kern="0" cap="none" spc="-10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музичні</a:t>
            </a:r>
            <a:r>
              <a:rPr kumimoji="0" lang="ru-RU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2000" b="0" i="0" u="none" strike="noStrike" kern="0" cap="none" spc="-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ЗДО </a:t>
            </a:r>
            <a:r>
              <a:rPr kumimoji="0" lang="ru-RU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ВМТГ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1" u="none" strike="noStrike" kern="0" cap="none" spc="-1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(стаж </a:t>
            </a:r>
            <a:r>
              <a:rPr kumimoji="0" lang="ru-RU" sz="1600" b="0" i="1" u="none" strike="noStrike" kern="0" cap="none" spc="-10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kumimoji="0" lang="ru-RU" sz="1600" b="0" i="1" u="none" strike="noStrike" kern="0" cap="none" spc="-1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до п</a:t>
            </a:r>
            <a:r>
              <a:rPr lang="en-US" sz="1600" i="1" kern="0" spc="-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kumimoji="0" lang="ru-RU" sz="1600" b="0" i="1" u="none" strike="noStrike" kern="0" cap="none" spc="-1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яти </a:t>
            </a:r>
            <a:r>
              <a:rPr kumimoji="0" lang="ru-RU" sz="1600" b="0" i="1" u="none" strike="noStrike" kern="0" cap="none" spc="-10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kumimoji="0" lang="ru-RU" sz="1600" b="0" i="1" u="none" strike="noStrike" kern="0" cap="none" spc="-1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  <a:r>
              <a:rPr kumimoji="0" lang="ru-RU" sz="2000" b="0" i="0" u="none" strike="noStrike" kern="0" cap="none" spc="-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0" i="0" u="none" strike="noStrike" kern="0" cap="none" spc="-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kern="0" cap="none" spc="-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kern="0" spc="-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рамках «</a:t>
            </a:r>
            <a:r>
              <a:rPr lang="ru-RU" sz="2000" kern="0" spc="-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Зимових</a:t>
            </a:r>
            <a:r>
              <a:rPr lang="ru-RU" sz="2000" kern="0" spc="-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kern="0" spc="-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педагогічних</a:t>
            </a:r>
            <a:r>
              <a:rPr lang="ru-RU" sz="2000" kern="0" spc="-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kern="0" spc="-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студій</a:t>
            </a:r>
            <a:r>
              <a:rPr lang="ru-RU" sz="2000" kern="0" spc="-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kumimoji="0" lang="uk-UA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endParaRPr lang="ru-RU" sz="2400" b="1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ru-RU" sz="2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Музичне</a:t>
            </a:r>
            <a:r>
              <a:rPr lang="ru-RU" sz="2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заняття</a:t>
            </a:r>
            <a:r>
              <a:rPr lang="ru-RU" sz="2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2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провідна</a:t>
            </a:r>
            <a:r>
              <a:rPr lang="ru-RU" sz="2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форма </a:t>
            </a:r>
            <a:r>
              <a:rPr lang="ru-RU" sz="2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музичного</a:t>
            </a:r>
            <a:r>
              <a:rPr lang="ru-RU" sz="2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2400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858BC51-A68A-4BEA-B464-EAFE9A0EAFDF}"/>
              </a:ext>
            </a:extLst>
          </p:cNvPr>
          <p:cNvSpPr txBox="1"/>
          <p:nvPr/>
        </p:nvSpPr>
        <p:spPr>
          <a:xfrm>
            <a:off x="3851920" y="523354"/>
            <a:ext cx="1866216" cy="6155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0" cap="none" spc="-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12 січня 2024 року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-1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13.30</a:t>
            </a:r>
            <a:endParaRPr kumimoji="0" lang="ru-RU" sz="1600" b="1" i="0" u="none" strike="noStrike" kern="0" cap="none" spc="-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beau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560" y="4797152"/>
            <a:ext cx="149991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560" y="76060"/>
            <a:ext cx="1913711" cy="119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60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="" xmlns:a16="http://schemas.microsoft.com/office/drawing/2014/main" id="{482EA20D-F3B7-4E94-9BD9-2E2652BF0117}"/>
              </a:ext>
            </a:extLst>
          </p:cNvPr>
          <p:cNvSpPr/>
          <p:nvPr/>
        </p:nvSpPr>
        <p:spPr>
          <a:xfrm>
            <a:off x="179512" y="116632"/>
            <a:ext cx="88569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9. Розвивати за допомогою музики мислення й творчу уяву.</a:t>
            </a:r>
          </a:p>
          <a:p>
            <a:pPr algn="just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10. Спонукати дітей самостійно визначати настрій, характер музичного твору, засоби музичної виразності.</a:t>
            </a:r>
          </a:p>
          <a:p>
            <a:pPr algn="just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11. Удосконалювати вміння слухати музику, розрізняти її інтонацію, мелодію, змістове наповнення.</a:t>
            </a:r>
          </a:p>
          <a:p>
            <a:pPr algn="just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12. Вчити слухати та диференціювати тембри музичних інструментів.</a:t>
            </a:r>
          </a:p>
          <a:p>
            <a:pPr algn="just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13. Вправлятися в умінні визначати жанрову належність музичного твору.</a:t>
            </a:r>
          </a:p>
          <a:p>
            <a:pPr algn="just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14. Формувати здатність створювати музичний образ.</a:t>
            </a:r>
          </a:p>
          <a:p>
            <a:pPr algn="just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15. Розвивати бажання та вміння втілювати у творчих рухах настрій, характер музичного образу, підтримувати бажання дітей передавати настрій музичного твору в малюнку, театральному дійстві, літературній творчості.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="" xmlns:a16="http://schemas.microsoft.com/office/drawing/2014/main" id="{00AAEEDB-12AE-4589-A59A-6ACDD2A1D302}"/>
              </a:ext>
            </a:extLst>
          </p:cNvPr>
          <p:cNvSpPr/>
          <p:nvPr/>
        </p:nvSpPr>
        <p:spPr>
          <a:xfrm>
            <a:off x="165511" y="3717032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Перелічені завдання спільні для всіх вікових груп. Але можливості їх здійснення на кожному віковому етапі різні. Тому педагоги втілюють їх у життя з урахуванням рівня розвитку дітей у кожній віковій групі.</a:t>
            </a:r>
          </a:p>
        </p:txBody>
      </p:sp>
    </p:spTree>
    <p:extLst>
      <p:ext uri="{BB962C8B-B14F-4D97-AF65-F5344CB8AC3E}">
        <p14:creationId xmlns:p14="http://schemas.microsoft.com/office/powerpoint/2010/main" val="3373376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="" xmlns:a16="http://schemas.microsoft.com/office/drawing/2014/main" id="{C8463724-CD1B-4C8E-8815-5AEFFD1858EE}"/>
              </a:ext>
            </a:extLst>
          </p:cNvPr>
          <p:cNvSpPr/>
          <p:nvPr/>
        </p:nvSpPr>
        <p:spPr>
          <a:xfrm>
            <a:off x="0" y="18874"/>
            <a:ext cx="903649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Завдання музичного виховання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дітей стосуються всього дошкільного віку. На кожному етапі розвитку вони видозмінюються й </a:t>
            </a:r>
            <a:r>
              <a:rPr lang="uk-UA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ускладнюються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залежно від вікових та індивідуальних особливостей дітей. Програмовий репертуар з кожного виду музичної діяльності закладено в існуючій програмі, так само як і вимоги.</a:t>
            </a:r>
          </a:p>
          <a:p>
            <a:pPr algn="just">
              <a:spcAft>
                <a:spcPts val="0"/>
              </a:spcAft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Вихователі і музичний керівник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дитячих садків – виховують засобами мистецтва любов до прекрасного, впливати на почуття, мислення дитини, її характер і волю, сприяти свідомому сприйняттю дійсності. </a:t>
            </a:r>
          </a:p>
          <a:p>
            <a:pPr algn="just">
              <a:spcAft>
                <a:spcPts val="0"/>
              </a:spcAft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Заняття музикою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дитячих садках – 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складова частина всебічного виховання дітей.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Найбільш ефективно 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музичне виховання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здійснюється в процесі 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практичної діяльності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дітей. </a:t>
            </a:r>
          </a:p>
          <a:p>
            <a:pPr algn="just">
              <a:spcAft>
                <a:spcPts val="0"/>
              </a:spcAft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Тому педагоги повинні розвивати творчі здібності   дошкільників   під   час   занять   різними   видами   музичної   діяльності.</a:t>
            </a:r>
          </a:p>
        </p:txBody>
      </p:sp>
    </p:spTree>
    <p:extLst>
      <p:ext uri="{BB962C8B-B14F-4D97-AF65-F5344CB8AC3E}">
        <p14:creationId xmlns:p14="http://schemas.microsoft.com/office/powerpoint/2010/main" val="4266312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="" xmlns:a16="http://schemas.microsoft.com/office/drawing/2014/main" id="{2CB092B4-DA5D-436F-9AFF-58C195277E54}"/>
              </a:ext>
            </a:extLst>
          </p:cNvPr>
          <p:cNvSpPr/>
          <p:nvPr/>
        </p:nvSpPr>
        <p:spPr>
          <a:xfrm>
            <a:off x="395536" y="260648"/>
            <a:ext cx="8568952" cy="1653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Робота по музичному вихованню, навчанню і розвитку необхідно вести систематично. Вона повинна бути складовою частиною тієї діяльності, яку ведуть педагоги по вихованню всебічно і гармонійно розвинутої особистості.</a:t>
            </a:r>
            <a:endParaRPr lang="uk-UA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Музично-дидактичні ігри. Старша група">
            <a:extLst>
              <a:ext uri="{FF2B5EF4-FFF2-40B4-BE49-F238E27FC236}">
                <a16:creationId xmlns="" xmlns:a16="http://schemas.microsoft.com/office/drawing/2014/main" id="{78191B52-811C-459A-8A6F-9FB165D31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92896"/>
            <a:ext cx="4967358" cy="279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568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5D3A16EC-D794-4206-9E02-E3D99D924B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2336648"/>
              </p:ext>
            </p:extLst>
          </p:nvPr>
        </p:nvGraphicFramePr>
        <p:xfrm>
          <a:off x="935088" y="260648"/>
          <a:ext cx="820891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кутник 2">
            <a:extLst>
              <a:ext uri="{FF2B5EF4-FFF2-40B4-BE49-F238E27FC236}">
                <a16:creationId xmlns="" xmlns:a16="http://schemas.microsoft.com/office/drawing/2014/main" id="{1F6F7263-BBDA-4A0A-B0CA-0AA29A1F114F}"/>
              </a:ext>
            </a:extLst>
          </p:cNvPr>
          <p:cNvSpPr/>
          <p:nvPr/>
        </p:nvSpPr>
        <p:spPr>
          <a:xfrm>
            <a:off x="2483768" y="5085184"/>
            <a:ext cx="3888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Музичне заняття </a:t>
            </a:r>
            <a:endParaRPr lang="uk-UA" sz="3600" b="1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3512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800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="" xmlns:a16="http://schemas.microsoft.com/office/drawing/2014/main" id="{ADDD9B33-D460-4A9E-981B-37F6F7C4E2FF}"/>
              </a:ext>
            </a:extLst>
          </p:cNvPr>
          <p:cNvSpPr/>
          <p:nvPr/>
        </p:nvSpPr>
        <p:spPr>
          <a:xfrm>
            <a:off x="467544" y="188640"/>
            <a:ext cx="849694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Обов’язковою умовою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розвитку творчих та музичних здібностей креативності є широке й повсякденне залучення дітей до різноманітних видів музичної діяльності.</a:t>
            </a:r>
            <a:endParaRPr lang="uk-UA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FEA0D68-AC22-455E-A189-D98769AA9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662" y="2708920"/>
            <a:ext cx="2208750" cy="3176919"/>
          </a:xfrm>
          <a:prstGeom prst="rect">
            <a:avLst/>
          </a:prstGeom>
        </p:spPr>
      </p:pic>
      <p:pic>
        <p:nvPicPr>
          <p:cNvPr id="2050" name="Picture 2" descr="Програма &quot;Українське дошкілля&quot; 2022 р.">
            <a:extLst>
              <a:ext uri="{FF2B5EF4-FFF2-40B4-BE49-F238E27FC236}">
                <a16:creationId xmlns="" xmlns:a16="http://schemas.microsoft.com/office/drawing/2014/main" id="{404DA214-3B42-4FCB-881C-F56C9B6A4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871" y="3463504"/>
            <a:ext cx="2300089" cy="317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Я у світі&quot; Програма розвитку дитини від народження до шести років,  МЦФЕР-Україна - 350 ₴. Купить в Киеве от &quot;Книги 1886&quot;: +380 (67) 579-94-58  Заказы по телефону не принимаются [Артикул]">
            <a:extLst>
              <a:ext uri="{FF2B5EF4-FFF2-40B4-BE49-F238E27FC236}">
                <a16:creationId xmlns="" xmlns:a16="http://schemas.microsoft.com/office/drawing/2014/main" id="{DF9F38A6-B32A-44EB-BEB7-39864100A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450524"/>
            <a:ext cx="2575748" cy="296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Програма оздоровчо-освітньої роботи з дітьми старшого дошкільного віку “Веселкова  музикотерапія”">
            <a:extLst>
              <a:ext uri="{FF2B5EF4-FFF2-40B4-BE49-F238E27FC236}">
                <a16:creationId xmlns="" xmlns:a16="http://schemas.microsoft.com/office/drawing/2014/main" id="{859081E6-4B6D-49C3-BB9B-C81CF9C33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4" t="10101" r="14934" b="11150"/>
          <a:stretch/>
        </p:blipFill>
        <p:spPr bwMode="auto">
          <a:xfrm>
            <a:off x="-34753" y="1547846"/>
            <a:ext cx="2300089" cy="350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740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B6FB4AD5-7846-40EA-B43D-A0934F86C7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1569185"/>
              </p:ext>
            </p:extLst>
          </p:nvPr>
        </p:nvGraphicFramePr>
        <p:xfrm>
          <a:off x="251520" y="-3572"/>
          <a:ext cx="889248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кутник 2">
            <a:extLst>
              <a:ext uri="{FF2B5EF4-FFF2-40B4-BE49-F238E27FC236}">
                <a16:creationId xmlns="" xmlns:a16="http://schemas.microsoft.com/office/drawing/2014/main" id="{A5CF86FA-A102-48F2-9520-983B22717C4B}"/>
              </a:ext>
            </a:extLst>
          </p:cNvPr>
          <p:cNvSpPr/>
          <p:nvPr/>
        </p:nvSpPr>
        <p:spPr>
          <a:xfrm>
            <a:off x="288032" y="5613052"/>
            <a:ext cx="8604448" cy="106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У процесі музичного виховання активно розвивається мислення дітей, розширюється кругозір, поглиблюється розумовий, моральний, естетичний та фізичний розвиток дошкільників.</a:t>
            </a:r>
            <a:endParaRPr lang="uk-UA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9727"/>
            <a:ext cx="2232247" cy="1913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724" y="4293096"/>
            <a:ext cx="1861914" cy="123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450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="" xmlns:a16="http://schemas.microsoft.com/office/drawing/2014/main" id="{B6B2C3B9-61E7-4AFF-A6B9-CE1A159B0398}"/>
              </a:ext>
            </a:extLst>
          </p:cNvPr>
          <p:cNvSpPr/>
          <p:nvPr/>
        </p:nvSpPr>
        <p:spPr>
          <a:xfrm>
            <a:off x="1372914" y="215357"/>
            <a:ext cx="49416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музика формує моральне обличчя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="" xmlns:a16="http://schemas.microsoft.com/office/drawing/2014/main" id="{7DCAA4DB-B2D4-4AE9-B893-BFBD262C524B}"/>
              </a:ext>
            </a:extLst>
          </p:cNvPr>
          <p:cNvSpPr/>
          <p:nvPr/>
        </p:nvSpPr>
        <p:spPr>
          <a:xfrm>
            <a:off x="611560" y="945415"/>
            <a:ext cx="763824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сприяє емоційному пізнанню оточуючого середовища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A12EB3E6-BF27-4D51-95AB-8254D445E3D2}"/>
              </a:ext>
            </a:extLst>
          </p:cNvPr>
          <p:cNvSpPr/>
          <p:nvPr/>
        </p:nvSpPr>
        <p:spPr>
          <a:xfrm>
            <a:off x="3871824" y="1810908"/>
            <a:ext cx="5200783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допомагає його перетворенню, зміні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="" xmlns:a16="http://schemas.microsoft.com/office/drawing/2014/main" id="{E58E5654-F8EC-415C-8D88-BF92EE407EA8}"/>
              </a:ext>
            </a:extLst>
          </p:cNvPr>
          <p:cNvSpPr/>
          <p:nvPr/>
        </p:nvSpPr>
        <p:spPr>
          <a:xfrm>
            <a:off x="298453" y="1664407"/>
            <a:ext cx="3228128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музика діє на почуття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="" xmlns:a16="http://schemas.microsoft.com/office/drawing/2014/main" id="{87A275A4-3AEB-4954-A79B-9D4FB924B93E}"/>
              </a:ext>
            </a:extLst>
          </p:cNvPr>
          <p:cNvSpPr/>
          <p:nvPr/>
        </p:nvSpPr>
        <p:spPr>
          <a:xfrm>
            <a:off x="4565348" y="2579017"/>
            <a:ext cx="4222181" cy="461665"/>
          </a:xfrm>
          <a:prstGeom prst="rect">
            <a:avLst/>
          </a:prstGeom>
          <a:solidFill>
            <a:srgbClr val="99CCFF"/>
          </a:solidFill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впливає на світогляд дитини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="" xmlns:a16="http://schemas.microsoft.com/office/drawing/2014/main" id="{23DE4C8F-7B82-4E42-9C45-F9D56302600F}"/>
              </a:ext>
            </a:extLst>
          </p:cNvPr>
          <p:cNvSpPr/>
          <p:nvPr/>
        </p:nvSpPr>
        <p:spPr>
          <a:xfrm>
            <a:off x="326558" y="2536769"/>
            <a:ext cx="3545266" cy="461665"/>
          </a:xfrm>
          <a:prstGeom prst="rect">
            <a:avLst/>
          </a:prstGeom>
          <a:solidFill>
            <a:srgbClr val="FF66FF"/>
          </a:solidFill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направляє і змінює його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="" xmlns:a16="http://schemas.microsoft.com/office/drawing/2014/main" id="{7BDA264C-C69B-4C8E-A808-C2438103F506}"/>
              </a:ext>
            </a:extLst>
          </p:cNvPr>
          <p:cNvSpPr/>
          <p:nvPr/>
        </p:nvSpPr>
        <p:spPr>
          <a:xfrm>
            <a:off x="326558" y="4869160"/>
            <a:ext cx="8637930" cy="430887"/>
          </a:xfrm>
          <a:prstGeom prst="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r>
              <a:rPr lang="uk-UA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виховує загальну та музичну культуру, художній та музичний смак</a:t>
            </a:r>
            <a:endParaRPr lang="uk-UA" sz="2200" b="1" dirty="0">
              <a:solidFill>
                <a:srgbClr val="002060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="" xmlns:a16="http://schemas.microsoft.com/office/drawing/2014/main" id="{EB2A32A6-73A5-4A66-9D7E-CBA9AB685244}"/>
              </a:ext>
            </a:extLst>
          </p:cNvPr>
          <p:cNvSpPr/>
          <p:nvPr/>
        </p:nvSpPr>
        <p:spPr>
          <a:xfrm>
            <a:off x="581716" y="3796438"/>
            <a:ext cx="3985515" cy="46166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формує особистість дитини</a:t>
            </a:r>
            <a:endParaRPr lang="uk-UA" sz="2400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173DAB3-B909-4C95-8242-99B8745778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153227"/>
            <a:ext cx="1773524" cy="164760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523" y="3087510"/>
            <a:ext cx="1576202" cy="157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911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="" xmlns:a16="http://schemas.microsoft.com/office/drawing/2014/main" id="{C8DCC64B-967D-4DCD-A398-A75D208E1B72}"/>
              </a:ext>
            </a:extLst>
          </p:cNvPr>
          <p:cNvSpPr/>
          <p:nvPr/>
        </p:nvSpPr>
        <p:spPr>
          <a:xfrm>
            <a:off x="0" y="26225"/>
            <a:ext cx="9036496" cy="441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Різноманітний зміст музичних творів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обумовлює розвиток фантазії, уяви, уваги, музичних та творчих здібностей.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Сприйняття музики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вимагає від дітей зосередженості, співпереживання, кмітливості, тобто воно тісно пов’язане з розумовими процесами. Діти дослухаються до звучання, порівнюються схоже і різне звучання, відзначають характерні смислові особливості художніх образів, </a:t>
            </a:r>
            <a:r>
              <a:rPr lang="uk-UA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вчаться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розумітися на структурі твору. Крім того музика має велике пізнавальне значення. В ній відображені життєві явища, які збагачують дошкільників новими уявленнями.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F0AE849-23C3-4AB7-8A8E-5F5DF4CF5C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63" y="3978839"/>
            <a:ext cx="2852936" cy="285293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12196"/>
            <a:ext cx="3096344" cy="223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683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="" xmlns:a16="http://schemas.microsoft.com/office/drawing/2014/main" id="{B8FD377E-BCEA-4F62-A0DC-92C865B975F4}"/>
              </a:ext>
            </a:extLst>
          </p:cNvPr>
          <p:cNvSpPr/>
          <p:nvPr/>
        </p:nvSpPr>
        <p:spPr>
          <a:xfrm>
            <a:off x="179512" y="692696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Емоційний відгук на музику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одна з найголовніших музичних здібностей, яка пов’язана з розвитком емоційного відгуку в житті. 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="" xmlns:a16="http://schemas.microsoft.com/office/drawing/2014/main" id="{C4587890-D3CD-4B31-AD1D-DA49A3583A85}"/>
              </a:ext>
            </a:extLst>
          </p:cNvPr>
          <p:cNvSpPr/>
          <p:nvPr/>
        </p:nvSpPr>
        <p:spPr>
          <a:xfrm>
            <a:off x="251520" y="2420888"/>
            <a:ext cx="9073008" cy="362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Музика, яка сприймається голосовим рецептором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діє на загальний стан всього організму дитини, викликає реакції, пов’язані із зміною кровообігу, дихання.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Співи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розвивають голосовий апарат, поліпшують мовлення, сприяють виробленню вокально-слухової координації. 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Правильна поза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 час співу регулює і поглиблює дихання.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Заняття ритмічними рухами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танцями поліпшують поставу, сприяють виробленню у дітей пружності та координації рухів, спритності, виробляють чіткість ходьби та легкість бігу.</a:t>
            </a:r>
            <a:endParaRPr lang="uk-UA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545085"/>
            <a:ext cx="1912839" cy="101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212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="" xmlns:a16="http://schemas.microsoft.com/office/drawing/2014/main" id="{AC93C996-0C78-4E9F-827F-ACC4FA8BC2EE}"/>
              </a:ext>
            </a:extLst>
          </p:cNvPr>
          <p:cNvSpPr/>
          <p:nvPr/>
        </p:nvSpPr>
        <p:spPr>
          <a:xfrm>
            <a:off x="323528" y="116632"/>
            <a:ext cx="8712968" cy="44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Музичне виховання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 організованою складовою всього навчально – виховного процесу в дитячому садку.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Залучення дитини до музики важливо розпочинати в ранньому віці й вводити її у світ музичної культури поступово.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Музична практика дитини виявляється через сприйняття музики, її виконання та музично – освітню діяльність. У дітей з’являються любов до музики, формуються музичні здібності, оцінювання  ставлення  до музичних  творів.</a:t>
            </a:r>
            <a:endParaRPr lang="uk-UA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97152"/>
            <a:ext cx="184785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48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="" xmlns:a16="http://schemas.microsoft.com/office/drawing/2014/main" id="{F2ADB5B6-B644-44F8-8477-CF5991F097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4092027"/>
              </p:ext>
            </p:extLst>
          </p:nvPr>
        </p:nvGraphicFramePr>
        <p:xfrm>
          <a:off x="2915816" y="33265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трелка углом 2"/>
          <p:cNvSpPr/>
          <p:nvPr/>
        </p:nvSpPr>
        <p:spPr>
          <a:xfrm rot="10800000">
            <a:off x="6732240" y="4226796"/>
            <a:ext cx="813816" cy="868680"/>
          </a:xfrm>
          <a:prstGeom prst="ben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509" y="5445224"/>
            <a:ext cx="8124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Спрямування освітнього розвитку, сучасні соціокультурні запити, допомога в реалізації природного потенціалу, орієнтація на загальнолюдські й національні цінності.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1880" y="4797152"/>
            <a:ext cx="3059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Перша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самоцінна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ланка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5148064" y="5095477"/>
            <a:ext cx="358264" cy="463986"/>
          </a:xfrm>
          <a:prstGeom prst="downArrow">
            <a:avLst>
              <a:gd name="adj1" fmla="val 50000"/>
              <a:gd name="adj2" fmla="val 619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3168352" cy="235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54576"/>
            <a:ext cx="304800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31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806489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узичне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частиною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дошкільної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педагогіки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яка в свою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чергу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складовою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частиною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системи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педагогічних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наук. Разом з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самостійна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наука (предмет), яка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вивчає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закономірності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музичного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дошкільного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віку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базується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основних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виховних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дидактичних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принципах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педагогіки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специфічні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принципи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методичні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прийоми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з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на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здійснюється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музичне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645024"/>
            <a:ext cx="309634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773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97346"/>
            <a:ext cx="6678488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Музичне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дитячому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садку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передбачає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ознайомлення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доступними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їхнього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сприйняття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основними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видами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музичної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певними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музичними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творами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й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дошкільних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закладах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здійснюють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музичний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керівний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вихователь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методист та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завідувач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Так, як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вихователь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найбільше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часу проводить з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дітьми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і,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знаючи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найкраще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кожну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дитину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включати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музику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їхнє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повсякденне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вихователь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повинен добре знати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діючу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програму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музики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зміст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по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проханню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по своїй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ініціативі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вміти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заспівати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пісню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провести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музичну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гру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показати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певні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танцювальні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рухи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застосовувати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музику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занять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допомагати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музичному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керівнику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проведен</a:t>
            </a:r>
            <a:r>
              <a:rPr lang="ru-RU" dirty="0" err="1"/>
              <a:t>ні</a:t>
            </a:r>
            <a:r>
              <a:rPr lang="ru-RU" dirty="0"/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музичних занять свят 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розваг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509120"/>
            <a:ext cx="2304256" cy="191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460" y="152081"/>
            <a:ext cx="2215800" cy="153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592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770485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Музичний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керівник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 свою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чергу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мати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музичну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освіту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кваліфіковану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підготовку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володіти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грою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основному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музичному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інструменті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на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дитячих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музичних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інструментах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вміти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співати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танцювати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організовувати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музичні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ранки і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різні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розваг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проводити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роботу з батьками.</a:t>
            </a:r>
          </a:p>
          <a:p>
            <a:r>
              <a:rPr lang="ru-RU" dirty="0"/>
              <a:t>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56992"/>
            <a:ext cx="482453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114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260648"/>
            <a:ext cx="561662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Зміст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музичного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дитячому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садку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включає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себе: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музичного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кожній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віковій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групі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всім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видам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музичної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програмовий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репертуар з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усіх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музичної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програмові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вимоги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знати й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уміти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кінець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року);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організаційні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музичного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5)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основні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принципи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методичні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прийоми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кожної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вікової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132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4624"/>
            <a:ext cx="675049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Тривалість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музичних занять у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кожній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віковій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групі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різна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-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першій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молодшій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групі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третій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музичні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заняття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тривають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15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хв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других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молодших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групах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четвертий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музичні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заняття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тривати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- 15-20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хвилин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середня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група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п’ятий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– 20-25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хв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старшій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групі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шостий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– 25-35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хв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та   (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сьомий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– 30-35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8640"/>
            <a:ext cx="208175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34" y="5157192"/>
            <a:ext cx="2065967" cy="158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441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028343"/>
            <a:ext cx="748883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Використані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джерела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ОСВІТНЯ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ПРОГРАМА «ДИТИНА»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МЕТОДИЧНІ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РЕКОМЕНДАЦІЇ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Освітньої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програми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2 до 7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«ДИТИНА»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МІНІСТЕРСТВО ОСВІТИ І НАУКИ УКРАЇНИ  ЛИСТ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16.03.2021 р.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N 1/9-148 https://ips.ligazakon.net/document/MUS34996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ДЕРЖАВНИЙ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СТАНДАРТ ДОШКІЛЬНОЇ ОСВІТИ: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особливості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впровадження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МЕТОДИЧНИЙПОСІБНИК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https://naurok.com.ua/organizaciya-ta-metodika-provedennya-muzichnih-zanyat-z-ditmi-doshkilnogo-viku-175225.html 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955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1af0d71cb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60848"/>
            <a:ext cx="4572000" cy="43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="" xmlns:a16="http://schemas.microsoft.com/office/drawing/2014/main" id="{2990F7D2-44F6-4460-99C1-6E21934C5A45}"/>
              </a:ext>
            </a:extLst>
          </p:cNvPr>
          <p:cNvSpPr/>
          <p:nvPr/>
        </p:nvSpPr>
        <p:spPr>
          <a:xfrm>
            <a:off x="107504" y="404664"/>
            <a:ext cx="9036496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Бажаю у </a:t>
            </a:r>
            <a:r>
              <a:rPr lang="uk-UA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новому 2024 </a:t>
            </a:r>
            <a:r>
              <a:rPr lang="uk-UA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році — натхнення, сил, наснаги, неймовірних злетів і </a:t>
            </a:r>
            <a:r>
              <a:rPr lang="uk-UA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Перемоги України!</a:t>
            </a:r>
          </a:p>
        </p:txBody>
      </p:sp>
      <p:sp>
        <p:nvSpPr>
          <p:cNvPr id="2" name="TextBox 1"/>
          <p:cNvSpPr txBox="1"/>
          <p:nvPr/>
        </p:nvSpPr>
        <p:spPr>
          <a:xfrm rot="20440258">
            <a:off x="299027" y="3712376"/>
            <a:ext cx="8567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ДЯКУЮ</a:t>
            </a:r>
            <a:r>
              <a:rPr lang="uk-UA" sz="5400" b="1" dirty="0" smtClean="0">
                <a:solidFill>
                  <a:schemeClr val="accent1">
                    <a:lumMod val="75000"/>
                  </a:schemeClr>
                </a:solidFill>
              </a:rPr>
              <a:t>          </a:t>
            </a:r>
            <a:r>
              <a:rPr lang="uk-UA" sz="5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    УВАГУ</a:t>
            </a:r>
            <a:endParaRPr lang="ru-RU" sz="5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99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="" xmlns:a16="http://schemas.microsoft.com/office/drawing/2014/main" id="{E14DCAAA-71DA-4480-8904-CDBAAE02B14A}"/>
              </a:ext>
            </a:extLst>
          </p:cNvPr>
          <p:cNvSpPr/>
          <p:nvPr/>
        </p:nvSpPr>
        <p:spPr>
          <a:xfrm>
            <a:off x="395536" y="476672"/>
            <a:ext cx="799288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Головна  мета  дошкільної освіти -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створення  сприятливих умов для особистісного ставлення і творчої  самореалізації  кожної дитини формування її життєвої компетентності, розвитку її ціннісного ставлення до світу Природи, Культури, Людей, самої Себе.</a:t>
            </a:r>
            <a:endParaRPr lang="uk-UA" sz="24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3E5B3CA-1CF0-4E63-AD8A-A875FAAB2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492896"/>
            <a:ext cx="5334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89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="" xmlns:a16="http://schemas.microsoft.com/office/drawing/2014/main" id="{0F4B0269-CEAC-4040-BDD3-2989C193382C}"/>
              </a:ext>
            </a:extLst>
          </p:cNvPr>
          <p:cNvSpPr/>
          <p:nvPr/>
        </p:nvSpPr>
        <p:spPr>
          <a:xfrm>
            <a:off x="318542" y="3429000"/>
            <a:ext cx="54055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Завдання педагога 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допомогти дитині пізнати спадщину рідної культури і зробити її своїм духовним надбанням.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64FBC70-3970-4878-9D55-B77470C28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8" t="24501" r="29526" b="10712"/>
          <a:stretch/>
        </p:blipFill>
        <p:spPr>
          <a:xfrm>
            <a:off x="1979712" y="188640"/>
            <a:ext cx="5544616" cy="31101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259DA4-FA65-464F-8AAE-F07804358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3499601"/>
            <a:ext cx="2525266" cy="31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79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41BDF55-7C30-4F22-B492-C69BBAE43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047" y="332656"/>
            <a:ext cx="3429906" cy="3384376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="" xmlns:a16="http://schemas.microsoft.com/office/drawing/2014/main" id="{5D90E97D-06F3-4070-9417-2087DF4FBDA6}"/>
              </a:ext>
            </a:extLst>
          </p:cNvPr>
          <p:cNvSpPr/>
          <p:nvPr/>
        </p:nvSpPr>
        <p:spPr>
          <a:xfrm>
            <a:off x="467544" y="4077072"/>
            <a:ext cx="8496944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Визначено не лише стандартизовані вимоги до результату дошкільної освіти (тобто до рівня розвиненості та вихованості дитини), й окреслено обов’язкові умови, які забезпечуватимуть досягнення бажаного результату.</a:t>
            </a:r>
            <a:endParaRPr lang="uk-UA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330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="" xmlns:a16="http://schemas.microsoft.com/office/drawing/2014/main" id="{2145CBCE-1B5D-4153-906B-EAA3925A7972}"/>
              </a:ext>
            </a:extLst>
          </p:cNvPr>
          <p:cNvSpPr/>
          <p:nvPr/>
        </p:nvSpPr>
        <p:spPr>
          <a:xfrm>
            <a:off x="107504" y="260648"/>
            <a:ext cx="9036496" cy="3234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основі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ідея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солідарної відповідальності держави, громади, родини, фахівців педагогічної освіти та інших професій, причетних до піклування, догляду та розвитку дітей раннього й дошкільного віку.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Саме музичному вихованню відводиться особлива роль у вихованні дитини. З цим мистецтвом людина стикається від народження, а цілеспрямоване музичне виховання вона отримує в дитячому садку – а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подальшому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школі. </a:t>
            </a:r>
            <a:endParaRPr lang="uk-UA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E6AA888-17F4-4CA2-8FD3-7AE53CB55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4170314"/>
            <a:ext cx="5085730" cy="239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50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="" xmlns:a16="http://schemas.microsoft.com/office/drawing/2014/main" id="{CCC13B70-EFCC-4060-BAD5-A275575378E5}"/>
              </a:ext>
            </a:extLst>
          </p:cNvPr>
          <p:cNvSpPr/>
          <p:nvPr/>
        </p:nvSpPr>
        <p:spPr>
          <a:xfrm>
            <a:off x="269776" y="332656"/>
            <a:ext cx="860444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Музичне заняття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це провідна форма музичного виховання у дитячому садку, які є систематичними і спрямовані на всебічний розвиток дошкільників та формування їхніх музичних здібностей, також це спільна діяльність музичного керівника і дітей, яка передбачає певний порядок, розподіл організаційних функцій, добір послідовності ланок навчальної роботи. </a:t>
            </a:r>
            <a:endParaRPr lang="uk-UA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3464798-0D4D-40EE-9962-3BCA2C6B3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3071867"/>
            <a:ext cx="3489176" cy="348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48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="" xmlns:a16="http://schemas.microsoft.com/office/drawing/2014/main" id="{3EBCF580-0DB5-4368-9E95-639E54A0ABFC}"/>
              </a:ext>
            </a:extLst>
          </p:cNvPr>
          <p:cNvSpPr/>
          <p:nvPr/>
        </p:nvSpPr>
        <p:spPr>
          <a:xfrm>
            <a:off x="323528" y="188640"/>
            <a:ext cx="8424936" cy="1653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процесі музичного заняття 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музичний керівник всіляко використовує позицію «разом з дітьми»,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показуючи особистий приклад слухання музики, висловлювання власного ставлення до музичного явища. </a:t>
            </a:r>
            <a:endParaRPr lang="uk-UA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027F30B-44F9-4C21-8D3B-DCD64F733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3803798"/>
            <a:ext cx="3888432" cy="2849538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E291C96C-9F14-46D6-98E8-4675D55140BF}"/>
              </a:ext>
            </a:extLst>
          </p:cNvPr>
          <p:cNvSpPr/>
          <p:nvPr/>
        </p:nvSpPr>
        <p:spPr>
          <a:xfrm>
            <a:off x="347378" y="1848869"/>
            <a:ext cx="8617109" cy="2048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Він має проявляти зацікавленість у музично-дидактичних іграх, активність у музично-рухових діях (разом захоплюємось грою, розігруємо хоровод, розважаємось в рухливій забаві тощо), у співах, у грі на музичних інструментах.</a:t>
            </a:r>
            <a:endParaRPr lang="uk-UA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17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="" xmlns:a16="http://schemas.microsoft.com/office/drawing/2014/main" id="{B5A6701C-F22C-4F6A-A1E0-F90EC25C51F5}"/>
              </a:ext>
            </a:extLst>
          </p:cNvPr>
          <p:cNvSpPr/>
          <p:nvPr/>
        </p:nvSpPr>
        <p:spPr>
          <a:xfrm>
            <a:off x="395536" y="0"/>
            <a:ext cx="820891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Завдання музичного виховання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дошкільному закладі формування у дітей основ музичної і загальної культури, духовного становлення і розвиток особистості.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D83A9479-CBE8-4654-AC8B-25A49399932D}"/>
              </a:ext>
            </a:extLst>
          </p:cNvPr>
          <p:cNvSpPr/>
          <p:nvPr/>
        </p:nvSpPr>
        <p:spPr>
          <a:xfrm>
            <a:off x="179512" y="1522532"/>
            <a:ext cx="896448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Виховувати інтерес до музики, ознайомлюючи дітей з різними за жанрами, стилями, тематикою музичними творами.</a:t>
            </a:r>
          </a:p>
          <a:p>
            <a:pPr algn="just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Розвивати музичні здібності: музичний слух, музичну пам’ять, мелодійний слух, ладове чуття, відчуття ритму, музикальність, творчість, креативність та обдарованість дітей.</a:t>
            </a:r>
          </a:p>
          <a:p>
            <a:pPr algn="just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Виховувати здібність сприймати, відчувати і розуміти музику, проявляти емоційний відгук на музику.</a:t>
            </a:r>
          </a:p>
          <a:p>
            <a:pPr algn="just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Формувати основи музичної культури, музичного смаку.</a:t>
            </a:r>
          </a:p>
          <a:p>
            <a:pPr algn="just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Навчати і розвивати вокально-хорові, ритмічні навички, добиваючись простоти, природності й виразності виконання музичних творів.</a:t>
            </a:r>
          </a:p>
          <a:p>
            <a:pPr algn="just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6. Навчати грі на дитячих музичних інструментах та елементарних основ музичної грамоти.</a:t>
            </a:r>
          </a:p>
          <a:p>
            <a:pPr algn="just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7. Розвивати творчу активність в усіх доступних дітям видах музичної діяльності, формувати самостійність, ініціативу і прагнення застосувати набуті знання, уміння й навички в повсякденному житті.</a:t>
            </a:r>
          </a:p>
          <a:p>
            <a:pPr algn="just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8. Підтримувати у дітей бажання слухати музику,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емоційно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неї відгукуватися, розповідати про неї.</a:t>
            </a:r>
          </a:p>
        </p:txBody>
      </p:sp>
    </p:spTree>
    <p:extLst>
      <p:ext uri="{BB962C8B-B14F-4D97-AF65-F5344CB8AC3E}">
        <p14:creationId xmlns:p14="http://schemas.microsoft.com/office/powerpoint/2010/main" val="3934537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Тема1" id="{60397C3D-2111-4A94-8784-0B55BAE3D48E}" vid="{73904492-286B-46C2-A573-A16AC4DFF624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2036</TotalTime>
  <Words>1600</Words>
  <Application>Microsoft Office PowerPoint</Application>
  <PresentationFormat>Экран (4:3)</PresentationFormat>
  <Paragraphs>100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Blueday</dc:title>
  <dc:creator>Sunny</dc:creator>
  <cp:lastModifiedBy>Пользователь</cp:lastModifiedBy>
  <cp:revision>163</cp:revision>
  <dcterms:created xsi:type="dcterms:W3CDTF">2001-06-22T04:27:45Z</dcterms:created>
  <dcterms:modified xsi:type="dcterms:W3CDTF">2024-01-12T10:23:02Z</dcterms:modified>
</cp:coreProperties>
</file>